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9" r:id="rId3"/>
    <p:sldId id="267" r:id="rId4"/>
    <p:sldId id="263" r:id="rId5"/>
    <p:sldId id="306" r:id="rId6"/>
    <p:sldId id="307" r:id="rId7"/>
    <p:sldId id="268" r:id="rId8"/>
    <p:sldId id="272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303" r:id="rId18"/>
    <p:sldId id="284" r:id="rId19"/>
    <p:sldId id="287" r:id="rId20"/>
    <p:sldId id="288" r:id="rId21"/>
    <p:sldId id="305" r:id="rId22"/>
    <p:sldId id="308" r:id="rId23"/>
    <p:sldId id="309" r:id="rId24"/>
    <p:sldId id="293" r:id="rId25"/>
    <p:sldId id="294" r:id="rId26"/>
    <p:sldId id="295" r:id="rId27"/>
    <p:sldId id="296" r:id="rId28"/>
    <p:sldId id="297" r:id="rId29"/>
    <p:sldId id="299" r:id="rId30"/>
    <p:sldId id="300" r:id="rId31"/>
    <p:sldId id="301" r:id="rId32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BBE9"/>
    <a:srgbClr val="8F9B8D"/>
    <a:srgbClr val="C5B2AB"/>
    <a:srgbClr val="947866"/>
    <a:srgbClr val="996633"/>
    <a:srgbClr val="D3A77B"/>
    <a:srgbClr val="739899"/>
    <a:srgbClr val="FBFBFB"/>
    <a:srgbClr val="C1FFEF"/>
    <a:srgbClr val="1F497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728" autoAdjust="0"/>
    <p:restoredTop sz="85642" autoAdjust="0"/>
  </p:normalViewPr>
  <p:slideViewPr>
    <p:cSldViewPr>
      <p:cViewPr varScale="1">
        <p:scale>
          <a:sx n="78" d="100"/>
          <a:sy n="78" d="100"/>
        </p:scale>
        <p:origin x="-1356" y="-84"/>
      </p:cViewPr>
      <p:guideLst>
        <p:guide orient="horz" pos="2160"/>
        <p:guide pos="288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A9E6D5-5884-4704-BA81-C8CA3E956162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04D77C-774A-48F8-8072-1EB36CDD63C6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bg2">
            <a:lumMod val="9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ru-RU" sz="1300" dirty="0" smtClean="0"/>
            <a:t> 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консолидированный бюджет субъекта Российской Федерации и бюджет территориального государственного внебюджетного фонда</a:t>
          </a:r>
          <a:endParaRPr lang="ru-RU" sz="1300" dirty="0"/>
        </a:p>
      </dgm:t>
    </dgm:pt>
    <dgm:pt modelId="{84AF49F4-EEBB-4A4F-BE4A-D7DBCA917C0C}" type="parTrans" cxnId="{E2F97FA9-9B8A-448E-9ADC-3C50B0106264}">
      <dgm:prSet/>
      <dgm:spPr/>
      <dgm:t>
        <a:bodyPr/>
        <a:lstStyle/>
        <a:p>
          <a:endParaRPr lang="ru-RU"/>
        </a:p>
      </dgm:t>
    </dgm:pt>
    <dgm:pt modelId="{68D29838-713E-42B1-8A3D-465205A4079B}" type="sibTrans" cxnId="{E2F97FA9-9B8A-448E-9ADC-3C50B0106264}">
      <dgm:prSet/>
      <dgm:spPr/>
      <dgm:t>
        <a:bodyPr/>
        <a:lstStyle/>
        <a:p>
          <a:endParaRPr lang="ru-RU"/>
        </a:p>
      </dgm:t>
    </dgm:pt>
    <dgm:pt modelId="{46440E89-8D27-4A61-93C1-1A187E9FCB31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bg2">
            <a:lumMod val="75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консолидированный бюджет субъекта Российской Федерации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C96C99-1146-4984-BE95-C74F403E065A}" type="parTrans" cxnId="{3E6F992A-F9B3-4F45-8985-4F673F6B2DFF}">
      <dgm:prSet/>
      <dgm:spPr/>
      <dgm:t>
        <a:bodyPr/>
        <a:lstStyle/>
        <a:p>
          <a:endParaRPr lang="ru-RU"/>
        </a:p>
      </dgm:t>
    </dgm:pt>
    <dgm:pt modelId="{695F2B66-1697-4360-B69D-123BEEB1EBF2}" type="sibTrans" cxnId="{3E6F992A-F9B3-4F45-8985-4F673F6B2DFF}">
      <dgm:prSet/>
      <dgm:spPr/>
      <dgm:t>
        <a:bodyPr/>
        <a:lstStyle/>
        <a:p>
          <a:endParaRPr lang="ru-RU"/>
        </a:p>
      </dgm:t>
    </dgm:pt>
    <dgm:pt modelId="{2A9F9CB6-6DD5-4A23-AFCF-5F16F71084D2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bg2">
            <a:lumMod val="50000"/>
          </a:schemeClr>
        </a:solidFill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pPr rtl="0"/>
          <a:r>
            <a:rPr lang="ru-RU" sz="1300" dirty="0" smtClean="0"/>
            <a:t> 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субъекта Российской Федерации</a:t>
          </a:r>
          <a:r>
            <a:rPr lang="ru-RU" sz="1300" dirty="0" smtClean="0"/>
            <a:t>;</a:t>
          </a:r>
          <a:endParaRPr lang="ru-RU" sz="1300" dirty="0"/>
        </a:p>
      </dgm:t>
    </dgm:pt>
    <dgm:pt modelId="{22FA84C2-CE79-4ACE-A468-4378E1AD5098}" type="parTrans" cxnId="{BE684DB6-E27D-4CBE-AB90-2664E7545B76}">
      <dgm:prSet/>
      <dgm:spPr/>
      <dgm:t>
        <a:bodyPr/>
        <a:lstStyle/>
        <a:p>
          <a:endParaRPr lang="ru-RU"/>
        </a:p>
      </dgm:t>
    </dgm:pt>
    <dgm:pt modelId="{0581EFB7-7355-42A7-B520-B1D37B49EB07}" type="sibTrans" cxnId="{BE684DB6-E27D-4CBE-AB90-2664E7545B76}">
      <dgm:prSet/>
      <dgm:spPr/>
      <dgm:t>
        <a:bodyPr/>
        <a:lstStyle/>
        <a:p>
          <a:endParaRPr lang="ru-RU"/>
        </a:p>
      </dgm:t>
    </dgm:pt>
    <dgm:pt modelId="{59DA9974-9328-4716-83B5-1DF436CC2FBE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ru-RU" sz="1300" dirty="0" smtClean="0"/>
            <a:t> 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внутригородских муниципальных образований городов федерального значения</a:t>
          </a:r>
          <a:endParaRPr lang="ru-RU" sz="1300" dirty="0"/>
        </a:p>
      </dgm:t>
    </dgm:pt>
    <dgm:pt modelId="{234C986D-0026-4BA7-8129-68753634FFBB}" type="parTrans" cxnId="{0998A203-BBEE-4F46-BEEF-1BF496D46124}">
      <dgm:prSet/>
      <dgm:spPr/>
      <dgm:t>
        <a:bodyPr/>
        <a:lstStyle/>
        <a:p>
          <a:endParaRPr lang="ru-RU"/>
        </a:p>
      </dgm:t>
    </dgm:pt>
    <dgm:pt modelId="{7A8B2D79-E3AE-4030-B095-534578CAD3CA}" type="sibTrans" cxnId="{0998A203-BBEE-4F46-BEEF-1BF496D46124}">
      <dgm:prSet/>
      <dgm:spPr/>
      <dgm:t>
        <a:bodyPr/>
        <a:lstStyle/>
        <a:p>
          <a:endParaRPr lang="ru-RU"/>
        </a:p>
      </dgm:t>
    </dgm:pt>
    <dgm:pt modelId="{1CB1E899-B124-4BA3-9B0A-DC34FECDE292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D3A77B"/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городских округов</a:t>
          </a:r>
        </a:p>
        <a:p>
          <a:pPr rtl="0"/>
          <a:endParaRPr lang="ru-RU" sz="1500" dirty="0"/>
        </a:p>
      </dgm:t>
    </dgm:pt>
    <dgm:pt modelId="{A26E4092-C958-4745-8672-E96F500129FC}" type="parTrans" cxnId="{69131858-119C-439B-8FF6-98B28DCA3B4E}">
      <dgm:prSet/>
      <dgm:spPr/>
      <dgm:t>
        <a:bodyPr/>
        <a:lstStyle/>
        <a:p>
          <a:endParaRPr lang="ru-RU"/>
        </a:p>
      </dgm:t>
    </dgm:pt>
    <dgm:pt modelId="{32ED9723-E8F2-4C53-82F7-F436A0EF4A1C}" type="sibTrans" cxnId="{69131858-119C-439B-8FF6-98B28DCA3B4E}">
      <dgm:prSet/>
      <dgm:spPr/>
      <dgm:t>
        <a:bodyPr/>
        <a:lstStyle/>
        <a:p>
          <a:endParaRPr lang="ru-RU"/>
        </a:p>
      </dgm:t>
    </dgm:pt>
    <dgm:pt modelId="{095D2A73-0B31-4C5E-AE83-285B3A9EE198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996633"/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городских округов с внутригородским делением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E592CD-72B0-469D-9037-DEBA95B2D6B1}" type="parTrans" cxnId="{634A021C-C938-4F21-A57E-4E3132BC859A}">
      <dgm:prSet/>
      <dgm:spPr/>
      <dgm:t>
        <a:bodyPr/>
        <a:lstStyle/>
        <a:p>
          <a:endParaRPr lang="ru-RU"/>
        </a:p>
      </dgm:t>
    </dgm:pt>
    <dgm:pt modelId="{AF5297CA-7B40-45E1-B9D8-7449C27E1F07}" type="sibTrans" cxnId="{634A021C-C938-4F21-A57E-4E3132BC859A}">
      <dgm:prSet/>
      <dgm:spPr/>
      <dgm:t>
        <a:bodyPr/>
        <a:lstStyle/>
        <a:p>
          <a:endParaRPr lang="ru-RU"/>
        </a:p>
      </dgm:t>
    </dgm:pt>
    <dgm:pt modelId="{A2FE666E-8A8C-4E6A-A165-8A420E5DD5BE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8F9B8D"/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бюджет внутригородских районов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371A8-D19D-4922-B2A3-64FC9993DC00}" type="parTrans" cxnId="{BFB932D7-96B0-4355-AAB8-6D60E49ECEB1}">
      <dgm:prSet/>
      <dgm:spPr/>
      <dgm:t>
        <a:bodyPr/>
        <a:lstStyle/>
        <a:p>
          <a:endParaRPr lang="ru-RU"/>
        </a:p>
      </dgm:t>
    </dgm:pt>
    <dgm:pt modelId="{8CA587AF-4CC3-472D-9BFC-E06123F25D1C}" type="sibTrans" cxnId="{BFB932D7-96B0-4355-AAB8-6D60E49ECEB1}">
      <dgm:prSet/>
      <dgm:spPr/>
      <dgm:t>
        <a:bodyPr/>
        <a:lstStyle/>
        <a:p>
          <a:endParaRPr lang="ru-RU"/>
        </a:p>
      </dgm:t>
    </dgm:pt>
    <dgm:pt modelId="{1A12A3D9-BFD7-4DF5-AE4C-D83C5E5B2FD5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947866"/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бюджет муниципальных районов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61ACEE-EFCE-40A5-86CD-DB2BFB731D81}" type="parTrans" cxnId="{52153BE6-CAEE-4DD7-A10C-E3F8A52BD65C}">
      <dgm:prSet/>
      <dgm:spPr/>
      <dgm:t>
        <a:bodyPr/>
        <a:lstStyle/>
        <a:p>
          <a:endParaRPr lang="ru-RU"/>
        </a:p>
      </dgm:t>
    </dgm:pt>
    <dgm:pt modelId="{64FF60CB-E068-483E-8710-55B7C44884CC}" type="sibTrans" cxnId="{52153BE6-CAEE-4DD7-A10C-E3F8A52BD65C}">
      <dgm:prSet/>
      <dgm:spPr/>
      <dgm:t>
        <a:bodyPr/>
        <a:lstStyle/>
        <a:p>
          <a:endParaRPr lang="ru-RU"/>
        </a:p>
      </dgm:t>
    </dgm:pt>
    <dgm:pt modelId="{B396D31F-E231-4F97-A9DC-BA127C10767F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rgbClr val="C5B2AB"/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городских поселений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9517D4-A9A7-4106-9272-D6C891408101}" type="parTrans" cxnId="{F6411529-1807-4B2D-958D-BD37B94A2183}">
      <dgm:prSet/>
      <dgm:spPr/>
      <dgm:t>
        <a:bodyPr/>
        <a:lstStyle/>
        <a:p>
          <a:endParaRPr lang="ru-RU"/>
        </a:p>
      </dgm:t>
    </dgm:pt>
    <dgm:pt modelId="{DB89152B-ABC2-48B0-B836-83463CBA6A7E}" type="sibTrans" cxnId="{F6411529-1807-4B2D-958D-BD37B94A2183}">
      <dgm:prSet/>
      <dgm:spPr/>
      <dgm:t>
        <a:bodyPr/>
        <a:lstStyle/>
        <a:p>
          <a:endParaRPr lang="ru-RU"/>
        </a:p>
      </dgm:t>
    </dgm:pt>
    <dgm:pt modelId="{CA932685-692C-4F1E-9606-1612A882BB2D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bg1">
            <a:lumMod val="5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сельских поселений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6B2CE1-3DD4-42F3-9725-6BFF2D4020E2}" type="parTrans" cxnId="{EB5B1612-E8CB-4C96-B095-02605CF8E40E}">
      <dgm:prSet/>
      <dgm:spPr/>
      <dgm:t>
        <a:bodyPr/>
        <a:lstStyle/>
        <a:p>
          <a:endParaRPr lang="ru-RU"/>
        </a:p>
      </dgm:t>
    </dgm:pt>
    <dgm:pt modelId="{B4517771-00A4-4F3E-AA0E-5E1ACB8FB60B}" type="sibTrans" cxnId="{EB5B1612-E8CB-4C96-B095-02605CF8E40E}">
      <dgm:prSet/>
      <dgm:spPr/>
      <dgm:t>
        <a:bodyPr/>
        <a:lstStyle/>
        <a:p>
          <a:endParaRPr lang="ru-RU"/>
        </a:p>
      </dgm:t>
    </dgm:pt>
    <dgm:pt modelId="{3E6743FF-BBE1-4BAB-876E-8519A9F519AF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accent3">
            <a:lumMod val="60000"/>
            <a:lumOff val="4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pPr rtl="0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территориального государственного внебюджетного фонда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8E0331-BFB8-4458-A1F2-DBFFF919A162}" type="parTrans" cxnId="{305C8A6B-3A62-4338-A050-EE791CD1685F}">
      <dgm:prSet/>
      <dgm:spPr/>
      <dgm:t>
        <a:bodyPr/>
        <a:lstStyle/>
        <a:p>
          <a:endParaRPr lang="ru-RU"/>
        </a:p>
      </dgm:t>
    </dgm:pt>
    <dgm:pt modelId="{5B6D045B-295B-464B-BF5B-2A2E8EA71E9F}" type="sibTrans" cxnId="{305C8A6B-3A62-4338-A050-EE791CD1685F}">
      <dgm:prSet/>
      <dgm:spPr/>
      <dgm:t>
        <a:bodyPr/>
        <a:lstStyle/>
        <a:p>
          <a:endParaRPr lang="ru-RU"/>
        </a:p>
      </dgm:t>
    </dgm:pt>
    <dgm:pt modelId="{C49D21F5-9A5A-4B6C-90A0-4F4F06A6C5BD}" type="pres">
      <dgm:prSet presAssocID="{2AA9E6D5-5884-4704-BA81-C8CA3E95616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49AB26-6291-4833-B1E7-A592C4FB143E}" type="pres">
      <dgm:prSet presAssocID="{6604D77C-774A-48F8-8072-1EB36CDD63C6}" presName="node" presStyleLbl="node1" presStyleIdx="0" presStyleCnt="11" custScaleY="1604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A22B3C-4E7A-46E2-B06B-381EAEC3783C}" type="pres">
      <dgm:prSet presAssocID="{68D29838-713E-42B1-8A3D-465205A4079B}" presName="sibTrans" presStyleCnt="0"/>
      <dgm:spPr/>
    </dgm:pt>
    <dgm:pt modelId="{F1B295B6-5272-4CAB-AEB2-C65526240C6A}" type="pres">
      <dgm:prSet presAssocID="{46440E89-8D27-4A61-93C1-1A187E9FCB31}" presName="node" presStyleLbl="node1" presStyleIdx="1" presStyleCnt="11" custScaleY="1483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AFE5DD-032C-49C5-8135-0735DCE31150}" type="pres">
      <dgm:prSet presAssocID="{695F2B66-1697-4360-B69D-123BEEB1EBF2}" presName="sibTrans" presStyleCnt="0"/>
      <dgm:spPr/>
    </dgm:pt>
    <dgm:pt modelId="{8F6CD38E-9545-483D-BD38-C68BD31D2A6F}" type="pres">
      <dgm:prSet presAssocID="{2A9F9CB6-6DD5-4A23-AFCF-5F16F71084D2}" presName="node" presStyleLbl="node1" presStyleIdx="2" presStyleCnt="11" custScaleY="1481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972C1B-7DA8-4EE4-86FE-CABE22DE314B}" type="pres">
      <dgm:prSet presAssocID="{0581EFB7-7355-42A7-B520-B1D37B49EB07}" presName="sibTrans" presStyleCnt="0"/>
      <dgm:spPr/>
    </dgm:pt>
    <dgm:pt modelId="{6A8CDF6F-08D8-4AD3-8DB4-8D918DB9F766}" type="pres">
      <dgm:prSet presAssocID="{59DA9974-9328-4716-83B5-1DF436CC2FBE}" presName="node" presStyleLbl="node1" presStyleIdx="3" presStyleCnt="11" custScaleY="149574" custLinFactNeighborX="5325" custLinFactNeighborY="7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50979-CE26-40B3-A9C7-8CA03397F01B}" type="pres">
      <dgm:prSet presAssocID="{7A8B2D79-E3AE-4030-B095-534578CAD3CA}" presName="sibTrans" presStyleCnt="0"/>
      <dgm:spPr/>
    </dgm:pt>
    <dgm:pt modelId="{0CC51AC7-96A2-4CB3-967C-0A6077E08B63}" type="pres">
      <dgm:prSet presAssocID="{1CB1E899-B124-4BA3-9B0A-DC34FECDE292}" presName="node" presStyleLbl="node1" presStyleIdx="4" presStyleCnt="11" custScaleY="920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6D27C3-027C-4CE8-9AF3-A2A78D668272}" type="pres">
      <dgm:prSet presAssocID="{32ED9723-E8F2-4C53-82F7-F436A0EF4A1C}" presName="sibTrans" presStyleCnt="0"/>
      <dgm:spPr/>
    </dgm:pt>
    <dgm:pt modelId="{EA453B38-2498-4AE4-BB80-40143D9FE2C9}" type="pres">
      <dgm:prSet presAssocID="{095D2A73-0B31-4C5E-AE83-285B3A9EE198}" presName="node" presStyleLbl="node1" presStyleIdx="5" presStyleCnt="11" custLinFactNeighborX="171" custLinFactNeighborY="-66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D9C3F3-2CB1-4570-B40B-F2CC5CBE88CF}" type="pres">
      <dgm:prSet presAssocID="{AF5297CA-7B40-45E1-B9D8-7449C27E1F07}" presName="sibTrans" presStyleCnt="0"/>
      <dgm:spPr/>
    </dgm:pt>
    <dgm:pt modelId="{F0CA58AD-8F4A-4368-90F4-52B1BA0DEF94}" type="pres">
      <dgm:prSet presAssocID="{A2FE666E-8A8C-4E6A-A165-8A420E5DD5BE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98BA59-16A3-4E6C-90A4-0729675847EA}" type="pres">
      <dgm:prSet presAssocID="{8CA587AF-4CC3-472D-9BFC-E06123F25D1C}" presName="sibTrans" presStyleCnt="0"/>
      <dgm:spPr/>
    </dgm:pt>
    <dgm:pt modelId="{4488CEA5-91FA-4C01-97C6-452E12192B3A}" type="pres">
      <dgm:prSet presAssocID="{1A12A3D9-BFD7-4DF5-AE4C-D83C5E5B2FD5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698DA1-00A9-4744-A725-776FCABD2D16}" type="pres">
      <dgm:prSet presAssocID="{64FF60CB-E068-483E-8710-55B7C44884CC}" presName="sibTrans" presStyleCnt="0"/>
      <dgm:spPr/>
    </dgm:pt>
    <dgm:pt modelId="{6E566441-1AE0-40F8-908D-A3CBB2594F55}" type="pres">
      <dgm:prSet presAssocID="{B396D31F-E231-4F97-A9DC-BA127C10767F}" presName="node" presStyleLbl="node1" presStyleIdx="8" presStyleCnt="11" custScaleY="946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18C311-A1C9-4352-B9C6-5CC9B2F7B324}" type="pres">
      <dgm:prSet presAssocID="{DB89152B-ABC2-48B0-B836-83463CBA6A7E}" presName="sibTrans" presStyleCnt="0"/>
      <dgm:spPr/>
    </dgm:pt>
    <dgm:pt modelId="{DA6FAC06-20C0-44E8-A684-45AA0D49F5EC}" type="pres">
      <dgm:prSet presAssocID="{CA932685-692C-4F1E-9606-1612A882BB2D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4545D-17D1-4CFE-BF8F-FAB78EC0735D}" type="pres">
      <dgm:prSet presAssocID="{B4517771-00A4-4F3E-AA0E-5E1ACB8FB60B}" presName="sibTrans" presStyleCnt="0"/>
      <dgm:spPr/>
    </dgm:pt>
    <dgm:pt modelId="{CF2AAB78-851A-4025-8B55-933F3FA6EAC4}" type="pres">
      <dgm:prSet presAssocID="{3E6743FF-BBE1-4BAB-876E-8519A9F519AF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684DB6-E27D-4CBE-AB90-2664E7545B76}" srcId="{2AA9E6D5-5884-4704-BA81-C8CA3E956162}" destId="{2A9F9CB6-6DD5-4A23-AFCF-5F16F71084D2}" srcOrd="2" destOrd="0" parTransId="{22FA84C2-CE79-4ACE-A468-4378E1AD5098}" sibTransId="{0581EFB7-7355-42A7-B520-B1D37B49EB07}"/>
    <dgm:cxn modelId="{7FDC2859-57F9-497A-B90D-99697787C52F}" type="presOf" srcId="{6604D77C-774A-48F8-8072-1EB36CDD63C6}" destId="{4A49AB26-6291-4833-B1E7-A592C4FB143E}" srcOrd="0" destOrd="0" presId="urn:microsoft.com/office/officeart/2005/8/layout/default#1"/>
    <dgm:cxn modelId="{6093462A-6757-46FB-828D-0B03DEACBC90}" type="presOf" srcId="{B396D31F-E231-4F97-A9DC-BA127C10767F}" destId="{6E566441-1AE0-40F8-908D-A3CBB2594F55}" srcOrd="0" destOrd="0" presId="urn:microsoft.com/office/officeart/2005/8/layout/default#1"/>
    <dgm:cxn modelId="{F616CE87-9337-4123-A49E-71C3D92F9C0F}" type="presOf" srcId="{1CB1E899-B124-4BA3-9B0A-DC34FECDE292}" destId="{0CC51AC7-96A2-4CB3-967C-0A6077E08B63}" srcOrd="0" destOrd="0" presId="urn:microsoft.com/office/officeart/2005/8/layout/default#1"/>
    <dgm:cxn modelId="{BFB932D7-96B0-4355-AAB8-6D60E49ECEB1}" srcId="{2AA9E6D5-5884-4704-BA81-C8CA3E956162}" destId="{A2FE666E-8A8C-4E6A-A165-8A420E5DD5BE}" srcOrd="6" destOrd="0" parTransId="{126371A8-D19D-4922-B2A3-64FC9993DC00}" sibTransId="{8CA587AF-4CC3-472D-9BFC-E06123F25D1C}"/>
    <dgm:cxn modelId="{52153BE6-CAEE-4DD7-A10C-E3F8A52BD65C}" srcId="{2AA9E6D5-5884-4704-BA81-C8CA3E956162}" destId="{1A12A3D9-BFD7-4DF5-AE4C-D83C5E5B2FD5}" srcOrd="7" destOrd="0" parTransId="{8E61ACEE-EFCE-40A5-86CD-DB2BFB731D81}" sibTransId="{64FF60CB-E068-483E-8710-55B7C44884CC}"/>
    <dgm:cxn modelId="{E3DD56BE-D43B-4994-810F-1A0FB7D39410}" type="presOf" srcId="{2A9F9CB6-6DD5-4A23-AFCF-5F16F71084D2}" destId="{8F6CD38E-9545-483D-BD38-C68BD31D2A6F}" srcOrd="0" destOrd="0" presId="urn:microsoft.com/office/officeart/2005/8/layout/default#1"/>
    <dgm:cxn modelId="{3E6F992A-F9B3-4F45-8985-4F673F6B2DFF}" srcId="{2AA9E6D5-5884-4704-BA81-C8CA3E956162}" destId="{46440E89-8D27-4A61-93C1-1A187E9FCB31}" srcOrd="1" destOrd="0" parTransId="{B9C96C99-1146-4984-BE95-C74F403E065A}" sibTransId="{695F2B66-1697-4360-B69D-123BEEB1EBF2}"/>
    <dgm:cxn modelId="{22EF2DA8-7535-4A40-AD97-0A774A1B5704}" type="presOf" srcId="{3E6743FF-BBE1-4BAB-876E-8519A9F519AF}" destId="{CF2AAB78-851A-4025-8B55-933F3FA6EAC4}" srcOrd="0" destOrd="0" presId="urn:microsoft.com/office/officeart/2005/8/layout/default#1"/>
    <dgm:cxn modelId="{634A021C-C938-4F21-A57E-4E3132BC859A}" srcId="{2AA9E6D5-5884-4704-BA81-C8CA3E956162}" destId="{095D2A73-0B31-4C5E-AE83-285B3A9EE198}" srcOrd="5" destOrd="0" parTransId="{D9E592CD-72B0-469D-9037-DEBA95B2D6B1}" sibTransId="{AF5297CA-7B40-45E1-B9D8-7449C27E1F07}"/>
    <dgm:cxn modelId="{4B03F150-38CF-4CFE-8955-12AF9D61C96A}" type="presOf" srcId="{59DA9974-9328-4716-83B5-1DF436CC2FBE}" destId="{6A8CDF6F-08D8-4AD3-8DB4-8D918DB9F766}" srcOrd="0" destOrd="0" presId="urn:microsoft.com/office/officeart/2005/8/layout/default#1"/>
    <dgm:cxn modelId="{69131858-119C-439B-8FF6-98B28DCA3B4E}" srcId="{2AA9E6D5-5884-4704-BA81-C8CA3E956162}" destId="{1CB1E899-B124-4BA3-9B0A-DC34FECDE292}" srcOrd="4" destOrd="0" parTransId="{A26E4092-C958-4745-8672-E96F500129FC}" sibTransId="{32ED9723-E8F2-4C53-82F7-F436A0EF4A1C}"/>
    <dgm:cxn modelId="{305C8A6B-3A62-4338-A050-EE791CD1685F}" srcId="{2AA9E6D5-5884-4704-BA81-C8CA3E956162}" destId="{3E6743FF-BBE1-4BAB-876E-8519A9F519AF}" srcOrd="10" destOrd="0" parTransId="{B58E0331-BFB8-4458-A1F2-DBFFF919A162}" sibTransId="{5B6D045B-295B-464B-BF5B-2A2E8EA71E9F}"/>
    <dgm:cxn modelId="{722F1FEC-6FD3-46D9-9F8A-AD52E85C9444}" type="presOf" srcId="{095D2A73-0B31-4C5E-AE83-285B3A9EE198}" destId="{EA453B38-2498-4AE4-BB80-40143D9FE2C9}" srcOrd="0" destOrd="0" presId="urn:microsoft.com/office/officeart/2005/8/layout/default#1"/>
    <dgm:cxn modelId="{80BDD0ED-DA22-4A3F-9C2B-D523067F0383}" type="presOf" srcId="{2AA9E6D5-5884-4704-BA81-C8CA3E956162}" destId="{C49D21F5-9A5A-4B6C-90A0-4F4F06A6C5BD}" srcOrd="0" destOrd="0" presId="urn:microsoft.com/office/officeart/2005/8/layout/default#1"/>
    <dgm:cxn modelId="{EB5B1612-E8CB-4C96-B095-02605CF8E40E}" srcId="{2AA9E6D5-5884-4704-BA81-C8CA3E956162}" destId="{CA932685-692C-4F1E-9606-1612A882BB2D}" srcOrd="9" destOrd="0" parTransId="{8B6B2CE1-3DD4-42F3-9725-6BFF2D4020E2}" sibTransId="{B4517771-00A4-4F3E-AA0E-5E1ACB8FB60B}"/>
    <dgm:cxn modelId="{1F8EEBEC-F15E-44A6-A685-85A104FF44E8}" type="presOf" srcId="{A2FE666E-8A8C-4E6A-A165-8A420E5DD5BE}" destId="{F0CA58AD-8F4A-4368-90F4-52B1BA0DEF94}" srcOrd="0" destOrd="0" presId="urn:microsoft.com/office/officeart/2005/8/layout/default#1"/>
    <dgm:cxn modelId="{A2CC517D-80B8-4F63-B75B-6E7F06E370E1}" type="presOf" srcId="{1A12A3D9-BFD7-4DF5-AE4C-D83C5E5B2FD5}" destId="{4488CEA5-91FA-4C01-97C6-452E12192B3A}" srcOrd="0" destOrd="0" presId="urn:microsoft.com/office/officeart/2005/8/layout/default#1"/>
    <dgm:cxn modelId="{E2F97FA9-9B8A-448E-9ADC-3C50B0106264}" srcId="{2AA9E6D5-5884-4704-BA81-C8CA3E956162}" destId="{6604D77C-774A-48F8-8072-1EB36CDD63C6}" srcOrd="0" destOrd="0" parTransId="{84AF49F4-EEBB-4A4F-BE4A-D7DBCA917C0C}" sibTransId="{68D29838-713E-42B1-8A3D-465205A4079B}"/>
    <dgm:cxn modelId="{E3713070-EE44-41DC-9C54-35A9171523DE}" type="presOf" srcId="{CA932685-692C-4F1E-9606-1612A882BB2D}" destId="{DA6FAC06-20C0-44E8-A684-45AA0D49F5EC}" srcOrd="0" destOrd="0" presId="urn:microsoft.com/office/officeart/2005/8/layout/default#1"/>
    <dgm:cxn modelId="{F6411529-1807-4B2D-958D-BD37B94A2183}" srcId="{2AA9E6D5-5884-4704-BA81-C8CA3E956162}" destId="{B396D31F-E231-4F97-A9DC-BA127C10767F}" srcOrd="8" destOrd="0" parTransId="{B69517D4-A9A7-4106-9272-D6C891408101}" sibTransId="{DB89152B-ABC2-48B0-B836-83463CBA6A7E}"/>
    <dgm:cxn modelId="{0998A203-BBEE-4F46-BEEF-1BF496D46124}" srcId="{2AA9E6D5-5884-4704-BA81-C8CA3E956162}" destId="{59DA9974-9328-4716-83B5-1DF436CC2FBE}" srcOrd="3" destOrd="0" parTransId="{234C986D-0026-4BA7-8129-68753634FFBB}" sibTransId="{7A8B2D79-E3AE-4030-B095-534578CAD3CA}"/>
    <dgm:cxn modelId="{36F640D7-38CC-4394-813B-D408612D2485}" type="presOf" srcId="{46440E89-8D27-4A61-93C1-1A187E9FCB31}" destId="{F1B295B6-5272-4CAB-AEB2-C65526240C6A}" srcOrd="0" destOrd="0" presId="urn:microsoft.com/office/officeart/2005/8/layout/default#1"/>
    <dgm:cxn modelId="{C4C435A3-096A-4A57-9A53-E6A457780656}" type="presParOf" srcId="{C49D21F5-9A5A-4B6C-90A0-4F4F06A6C5BD}" destId="{4A49AB26-6291-4833-B1E7-A592C4FB143E}" srcOrd="0" destOrd="0" presId="urn:microsoft.com/office/officeart/2005/8/layout/default#1"/>
    <dgm:cxn modelId="{CAF4E76A-77CC-495B-B318-4410A2AEC276}" type="presParOf" srcId="{C49D21F5-9A5A-4B6C-90A0-4F4F06A6C5BD}" destId="{64A22B3C-4E7A-46E2-B06B-381EAEC3783C}" srcOrd="1" destOrd="0" presId="urn:microsoft.com/office/officeart/2005/8/layout/default#1"/>
    <dgm:cxn modelId="{A77225BB-9785-43D2-93D5-BB410D032186}" type="presParOf" srcId="{C49D21F5-9A5A-4B6C-90A0-4F4F06A6C5BD}" destId="{F1B295B6-5272-4CAB-AEB2-C65526240C6A}" srcOrd="2" destOrd="0" presId="urn:microsoft.com/office/officeart/2005/8/layout/default#1"/>
    <dgm:cxn modelId="{6FF58AD2-1DF8-4742-B0B8-0D2122AD7E0E}" type="presParOf" srcId="{C49D21F5-9A5A-4B6C-90A0-4F4F06A6C5BD}" destId="{40AFE5DD-032C-49C5-8135-0735DCE31150}" srcOrd="3" destOrd="0" presId="urn:microsoft.com/office/officeart/2005/8/layout/default#1"/>
    <dgm:cxn modelId="{4ABD7F99-84D4-4020-8D46-3604CA6C0800}" type="presParOf" srcId="{C49D21F5-9A5A-4B6C-90A0-4F4F06A6C5BD}" destId="{8F6CD38E-9545-483D-BD38-C68BD31D2A6F}" srcOrd="4" destOrd="0" presId="urn:microsoft.com/office/officeart/2005/8/layout/default#1"/>
    <dgm:cxn modelId="{D717EC1B-6319-4902-AC13-7542CE624903}" type="presParOf" srcId="{C49D21F5-9A5A-4B6C-90A0-4F4F06A6C5BD}" destId="{46972C1B-7DA8-4EE4-86FE-CABE22DE314B}" srcOrd="5" destOrd="0" presId="urn:microsoft.com/office/officeart/2005/8/layout/default#1"/>
    <dgm:cxn modelId="{DBAB9B17-6FF2-422D-BD39-300818F3D817}" type="presParOf" srcId="{C49D21F5-9A5A-4B6C-90A0-4F4F06A6C5BD}" destId="{6A8CDF6F-08D8-4AD3-8DB4-8D918DB9F766}" srcOrd="6" destOrd="0" presId="urn:microsoft.com/office/officeart/2005/8/layout/default#1"/>
    <dgm:cxn modelId="{357F6EE5-AFAE-49E3-884E-65210337D323}" type="presParOf" srcId="{C49D21F5-9A5A-4B6C-90A0-4F4F06A6C5BD}" destId="{E3650979-CE26-40B3-A9C7-8CA03397F01B}" srcOrd="7" destOrd="0" presId="urn:microsoft.com/office/officeart/2005/8/layout/default#1"/>
    <dgm:cxn modelId="{0B316235-1547-42B8-85CF-F9B9594A25BD}" type="presParOf" srcId="{C49D21F5-9A5A-4B6C-90A0-4F4F06A6C5BD}" destId="{0CC51AC7-96A2-4CB3-967C-0A6077E08B63}" srcOrd="8" destOrd="0" presId="urn:microsoft.com/office/officeart/2005/8/layout/default#1"/>
    <dgm:cxn modelId="{B6277FF2-6C1C-4E4F-90D4-FA4D8B2EB704}" type="presParOf" srcId="{C49D21F5-9A5A-4B6C-90A0-4F4F06A6C5BD}" destId="{886D27C3-027C-4CE8-9AF3-A2A78D668272}" srcOrd="9" destOrd="0" presId="urn:microsoft.com/office/officeart/2005/8/layout/default#1"/>
    <dgm:cxn modelId="{A3E5A168-4B95-41DE-BC3D-F3954E55E14D}" type="presParOf" srcId="{C49D21F5-9A5A-4B6C-90A0-4F4F06A6C5BD}" destId="{EA453B38-2498-4AE4-BB80-40143D9FE2C9}" srcOrd="10" destOrd="0" presId="urn:microsoft.com/office/officeart/2005/8/layout/default#1"/>
    <dgm:cxn modelId="{3238A188-18D4-4FB9-82D7-B789728FEC95}" type="presParOf" srcId="{C49D21F5-9A5A-4B6C-90A0-4F4F06A6C5BD}" destId="{39D9C3F3-2CB1-4570-B40B-F2CC5CBE88CF}" srcOrd="11" destOrd="0" presId="urn:microsoft.com/office/officeart/2005/8/layout/default#1"/>
    <dgm:cxn modelId="{9B84C3AD-71F9-4A2A-A566-D1AEE27A1878}" type="presParOf" srcId="{C49D21F5-9A5A-4B6C-90A0-4F4F06A6C5BD}" destId="{F0CA58AD-8F4A-4368-90F4-52B1BA0DEF94}" srcOrd="12" destOrd="0" presId="urn:microsoft.com/office/officeart/2005/8/layout/default#1"/>
    <dgm:cxn modelId="{40A32D3C-EFE9-4A9A-BA47-EE77721F5332}" type="presParOf" srcId="{C49D21F5-9A5A-4B6C-90A0-4F4F06A6C5BD}" destId="{B498BA59-16A3-4E6C-90A4-0729675847EA}" srcOrd="13" destOrd="0" presId="urn:microsoft.com/office/officeart/2005/8/layout/default#1"/>
    <dgm:cxn modelId="{E5A668CC-129E-4650-9065-463AF6813AD7}" type="presParOf" srcId="{C49D21F5-9A5A-4B6C-90A0-4F4F06A6C5BD}" destId="{4488CEA5-91FA-4C01-97C6-452E12192B3A}" srcOrd="14" destOrd="0" presId="urn:microsoft.com/office/officeart/2005/8/layout/default#1"/>
    <dgm:cxn modelId="{A3FC29A0-8B0B-4AA6-BAF6-8F07670D4230}" type="presParOf" srcId="{C49D21F5-9A5A-4B6C-90A0-4F4F06A6C5BD}" destId="{3F698DA1-00A9-4744-A725-776FCABD2D16}" srcOrd="15" destOrd="0" presId="urn:microsoft.com/office/officeart/2005/8/layout/default#1"/>
    <dgm:cxn modelId="{BBA6E086-B0E4-4C04-99FF-5BBB6A6385A4}" type="presParOf" srcId="{C49D21F5-9A5A-4B6C-90A0-4F4F06A6C5BD}" destId="{6E566441-1AE0-40F8-908D-A3CBB2594F55}" srcOrd="16" destOrd="0" presId="urn:microsoft.com/office/officeart/2005/8/layout/default#1"/>
    <dgm:cxn modelId="{A316D15E-5E7D-4BEF-9CCB-42B0156F8E01}" type="presParOf" srcId="{C49D21F5-9A5A-4B6C-90A0-4F4F06A6C5BD}" destId="{8F18C311-A1C9-4352-B9C6-5CC9B2F7B324}" srcOrd="17" destOrd="0" presId="urn:microsoft.com/office/officeart/2005/8/layout/default#1"/>
    <dgm:cxn modelId="{2FF452D0-EDB3-48DC-928A-D4E74207856E}" type="presParOf" srcId="{C49D21F5-9A5A-4B6C-90A0-4F4F06A6C5BD}" destId="{DA6FAC06-20C0-44E8-A684-45AA0D49F5EC}" srcOrd="18" destOrd="0" presId="urn:microsoft.com/office/officeart/2005/8/layout/default#1"/>
    <dgm:cxn modelId="{7DB7BF2B-0D95-4BFC-9D4B-EFEEEF8F4573}" type="presParOf" srcId="{C49D21F5-9A5A-4B6C-90A0-4F4F06A6C5BD}" destId="{DEF4545D-17D1-4CFE-BF8F-FAB78EC0735D}" srcOrd="19" destOrd="0" presId="urn:microsoft.com/office/officeart/2005/8/layout/default#1"/>
    <dgm:cxn modelId="{EDA4D00E-F38C-45CE-9849-E0DB1DC625F4}" type="presParOf" srcId="{C49D21F5-9A5A-4B6C-90A0-4F4F06A6C5BD}" destId="{CF2AAB78-851A-4025-8B55-933F3FA6EAC4}" srcOrd="2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7C23DC-A94C-4C1A-A8A3-6D41007B41BF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2910E5-B441-4D65-B347-12B2D07B96E7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собственные доходы учреждения</a:t>
          </a:r>
          <a:endParaRPr lang="ru-RU" sz="17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E97AC7-D2EE-45E9-ADA5-8BDF958CAB40}" type="parTrans" cxnId="{39AB38BA-6E05-47CF-87BE-DA060138A149}">
      <dgm:prSet/>
      <dgm:spPr/>
      <dgm:t>
        <a:bodyPr/>
        <a:lstStyle/>
        <a:p>
          <a:endParaRPr lang="ru-RU"/>
        </a:p>
      </dgm:t>
    </dgm:pt>
    <dgm:pt modelId="{727123D4-AE67-4155-BBCB-54B27456F5BC}" type="sibTrans" cxnId="{39AB38BA-6E05-47CF-87BE-DA060138A149}">
      <dgm:prSet/>
      <dgm:spPr/>
      <dgm:t>
        <a:bodyPr/>
        <a:lstStyle/>
        <a:p>
          <a:endParaRPr lang="ru-RU"/>
        </a:p>
      </dgm:t>
    </dgm:pt>
    <dgm:pt modelId="{4268708D-400B-41B4-AC10-00EA5F53F118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субсидия на </a:t>
          </a:r>
        </a:p>
        <a:p>
          <a:pPr rtl="0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финансовое </a:t>
          </a:r>
        </a:p>
        <a:p>
          <a:pPr rtl="0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</a:t>
          </a:r>
        </a:p>
        <a:p>
          <a:pPr rtl="0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выполнения государственного (муниципального) задания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FF536D-C0F4-43B2-8A6A-F7D73A7CE302}" type="parTrans" cxnId="{F5373D10-CCD5-462D-A28C-8329B0C9ED10}">
      <dgm:prSet/>
      <dgm:spPr/>
      <dgm:t>
        <a:bodyPr/>
        <a:lstStyle/>
        <a:p>
          <a:endParaRPr lang="ru-RU"/>
        </a:p>
      </dgm:t>
    </dgm:pt>
    <dgm:pt modelId="{BABA7A8A-2799-4D2C-84A2-F3F265FEC960}" type="sibTrans" cxnId="{F5373D10-CCD5-462D-A28C-8329B0C9ED10}">
      <dgm:prSet/>
      <dgm:spPr/>
      <dgm:t>
        <a:bodyPr/>
        <a:lstStyle/>
        <a:p>
          <a:endParaRPr lang="ru-RU"/>
        </a:p>
      </dgm:t>
    </dgm:pt>
    <dgm:pt modelId="{2878F3A4-EA12-4B4C-A6AC-0D63CC99B33E}">
      <dgm:prSet custT="1"/>
      <dgm:spPr>
        <a:solidFill>
          <a:srgbClr val="739899"/>
        </a:solidFill>
      </dgm:spPr>
      <dgm:t>
        <a:bodyPr/>
        <a:lstStyle/>
        <a:p>
          <a:pPr rtl="0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субсидия на иные цели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F1D113-607C-4D5C-935B-6C76E67EE2BD}" type="parTrans" cxnId="{55EE1A20-FD23-470C-BDAC-95FF75566529}">
      <dgm:prSet/>
      <dgm:spPr/>
      <dgm:t>
        <a:bodyPr/>
        <a:lstStyle/>
        <a:p>
          <a:endParaRPr lang="ru-RU"/>
        </a:p>
      </dgm:t>
    </dgm:pt>
    <dgm:pt modelId="{C4738268-972B-4623-A18A-CBDF180D1D1E}" type="sibTrans" cxnId="{55EE1A20-FD23-470C-BDAC-95FF75566529}">
      <dgm:prSet/>
      <dgm:spPr/>
      <dgm:t>
        <a:bodyPr/>
        <a:lstStyle/>
        <a:p>
          <a:endParaRPr lang="ru-RU"/>
        </a:p>
      </dgm:t>
    </dgm:pt>
    <dgm:pt modelId="{AFBF752C-8375-40A9-8920-056F19D64C23}">
      <dgm:prSet custT="1"/>
      <dgm:spPr>
        <a:solidFill>
          <a:srgbClr val="8F9B8D"/>
        </a:solidFill>
      </dgm:spPr>
      <dgm:t>
        <a:bodyPr/>
        <a:lstStyle/>
        <a:p>
          <a:pPr rtl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субсидия на цели осуществления капитальных вложений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CA49B2-4617-4032-B6B7-56EDE5CF3831}" type="parTrans" cxnId="{219F3126-C948-4900-82EF-611AB8A9C20C}">
      <dgm:prSet/>
      <dgm:spPr/>
      <dgm:t>
        <a:bodyPr/>
        <a:lstStyle/>
        <a:p>
          <a:endParaRPr lang="ru-RU"/>
        </a:p>
      </dgm:t>
    </dgm:pt>
    <dgm:pt modelId="{390C7FAB-7CEC-4864-99C6-1B30B74DECAB}" type="sibTrans" cxnId="{219F3126-C948-4900-82EF-611AB8A9C20C}">
      <dgm:prSet/>
      <dgm:spPr/>
      <dgm:t>
        <a:bodyPr/>
        <a:lstStyle/>
        <a:p>
          <a:endParaRPr lang="ru-RU"/>
        </a:p>
      </dgm:t>
    </dgm:pt>
    <dgm:pt modelId="{ABC46F82-0707-4335-8B06-2AD15BFA7F3D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средства по обязательному медицинскому страхованию.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F050F6-F55F-4552-98F9-243443A8570F}" type="parTrans" cxnId="{5EFF3A79-5046-41AC-A5F8-1F71B40DDDFB}">
      <dgm:prSet/>
      <dgm:spPr/>
      <dgm:t>
        <a:bodyPr/>
        <a:lstStyle/>
        <a:p>
          <a:endParaRPr lang="ru-RU"/>
        </a:p>
      </dgm:t>
    </dgm:pt>
    <dgm:pt modelId="{6DE57E59-5B0A-4ECF-8279-A118653E961C}" type="sibTrans" cxnId="{5EFF3A79-5046-41AC-A5F8-1F71B40DDDFB}">
      <dgm:prSet/>
      <dgm:spPr/>
      <dgm:t>
        <a:bodyPr/>
        <a:lstStyle/>
        <a:p>
          <a:endParaRPr lang="ru-RU"/>
        </a:p>
      </dgm:t>
    </dgm:pt>
    <dgm:pt modelId="{A3ECDD86-79B4-410A-B9EC-AF0F4DC68AFC}" type="pres">
      <dgm:prSet presAssocID="{367C23DC-A94C-4C1A-A8A3-6D41007B41B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3AD5E0-3467-4B87-8772-4636E5E5F70F}" type="pres">
      <dgm:prSet presAssocID="{5C2910E5-B441-4D65-B347-12B2D07B96E7}" presName="node" presStyleLbl="node1" presStyleIdx="0" presStyleCnt="5" custScaleX="55758" custScaleY="138802" custLinFactNeighborY="15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FE604-1041-47AF-AEA8-77D81093C165}" type="pres">
      <dgm:prSet presAssocID="{727123D4-AE67-4155-BBCB-54B27456F5BC}" presName="sibTrans" presStyleCnt="0"/>
      <dgm:spPr/>
    </dgm:pt>
    <dgm:pt modelId="{CBF846A0-6243-4727-AD3F-09D1EBB00063}" type="pres">
      <dgm:prSet presAssocID="{4268708D-400B-41B4-AC10-00EA5F53F118}" presName="node" presStyleLbl="node1" presStyleIdx="1" presStyleCnt="5" custScaleX="60838" custScaleY="1357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D35C68-0D57-4064-A05A-21A124B8F008}" type="pres">
      <dgm:prSet presAssocID="{BABA7A8A-2799-4D2C-84A2-F3F265FEC960}" presName="sibTrans" presStyleCnt="0"/>
      <dgm:spPr/>
    </dgm:pt>
    <dgm:pt modelId="{BA027EA2-B343-4E00-9728-94B7689CDEF2}" type="pres">
      <dgm:prSet presAssocID="{2878F3A4-EA12-4B4C-A6AC-0D63CC99B33E}" presName="node" presStyleLbl="node1" presStyleIdx="2" presStyleCnt="5" custScaleX="48532" custScaleY="1356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E2B1E-EACE-4D45-9392-3F061D792655}" type="pres">
      <dgm:prSet presAssocID="{C4738268-972B-4623-A18A-CBDF180D1D1E}" presName="sibTrans" presStyleCnt="0"/>
      <dgm:spPr/>
    </dgm:pt>
    <dgm:pt modelId="{EE0933DC-E5E1-4A91-BE76-CE6C105CD3C2}" type="pres">
      <dgm:prSet presAssocID="{AFBF752C-8375-40A9-8920-056F19D64C23}" presName="node" presStyleLbl="node1" presStyleIdx="3" presStyleCnt="5" custScaleX="55877" custScaleY="1409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836C48-5E27-4AC5-BA46-2E550CA222E0}" type="pres">
      <dgm:prSet presAssocID="{390C7FAB-7CEC-4864-99C6-1B30B74DECAB}" presName="sibTrans" presStyleCnt="0"/>
      <dgm:spPr/>
    </dgm:pt>
    <dgm:pt modelId="{60C65200-664E-4899-B269-B80565E8E812}" type="pres">
      <dgm:prSet presAssocID="{ABC46F82-0707-4335-8B06-2AD15BFA7F3D}" presName="node" presStyleLbl="node1" presStyleIdx="4" presStyleCnt="5" custScaleX="56940" custScaleY="1409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9F3126-C948-4900-82EF-611AB8A9C20C}" srcId="{367C23DC-A94C-4C1A-A8A3-6D41007B41BF}" destId="{AFBF752C-8375-40A9-8920-056F19D64C23}" srcOrd="3" destOrd="0" parTransId="{37CA49B2-4617-4032-B6B7-56EDE5CF3831}" sibTransId="{390C7FAB-7CEC-4864-99C6-1B30B74DECAB}"/>
    <dgm:cxn modelId="{39AB38BA-6E05-47CF-87BE-DA060138A149}" srcId="{367C23DC-A94C-4C1A-A8A3-6D41007B41BF}" destId="{5C2910E5-B441-4D65-B347-12B2D07B96E7}" srcOrd="0" destOrd="0" parTransId="{32E97AC7-D2EE-45E9-ADA5-8BDF958CAB40}" sibTransId="{727123D4-AE67-4155-BBCB-54B27456F5BC}"/>
    <dgm:cxn modelId="{A2878360-B3A5-4E06-B0F3-5B9BF3167928}" type="presOf" srcId="{4268708D-400B-41B4-AC10-00EA5F53F118}" destId="{CBF846A0-6243-4727-AD3F-09D1EBB00063}" srcOrd="0" destOrd="0" presId="urn:microsoft.com/office/officeart/2005/8/layout/default#2"/>
    <dgm:cxn modelId="{2C87DE8C-28F3-4140-AC4F-D805EA665F5C}" type="presOf" srcId="{367C23DC-A94C-4C1A-A8A3-6D41007B41BF}" destId="{A3ECDD86-79B4-410A-B9EC-AF0F4DC68AFC}" srcOrd="0" destOrd="0" presId="urn:microsoft.com/office/officeart/2005/8/layout/default#2"/>
    <dgm:cxn modelId="{B3E1B24C-8DEE-472F-BF41-979F552BE72B}" type="presOf" srcId="{ABC46F82-0707-4335-8B06-2AD15BFA7F3D}" destId="{60C65200-664E-4899-B269-B80565E8E812}" srcOrd="0" destOrd="0" presId="urn:microsoft.com/office/officeart/2005/8/layout/default#2"/>
    <dgm:cxn modelId="{55EE1A20-FD23-470C-BDAC-95FF75566529}" srcId="{367C23DC-A94C-4C1A-A8A3-6D41007B41BF}" destId="{2878F3A4-EA12-4B4C-A6AC-0D63CC99B33E}" srcOrd="2" destOrd="0" parTransId="{7CF1D113-607C-4D5C-935B-6C76E67EE2BD}" sibTransId="{C4738268-972B-4623-A18A-CBDF180D1D1E}"/>
    <dgm:cxn modelId="{637134C5-0BEC-4F10-9C50-03CEC1F035DC}" type="presOf" srcId="{AFBF752C-8375-40A9-8920-056F19D64C23}" destId="{EE0933DC-E5E1-4A91-BE76-CE6C105CD3C2}" srcOrd="0" destOrd="0" presId="urn:microsoft.com/office/officeart/2005/8/layout/default#2"/>
    <dgm:cxn modelId="{F5373D10-CCD5-462D-A28C-8329B0C9ED10}" srcId="{367C23DC-A94C-4C1A-A8A3-6D41007B41BF}" destId="{4268708D-400B-41B4-AC10-00EA5F53F118}" srcOrd="1" destOrd="0" parTransId="{9DFF536D-C0F4-43B2-8A6A-F7D73A7CE302}" sibTransId="{BABA7A8A-2799-4D2C-84A2-F3F265FEC960}"/>
    <dgm:cxn modelId="{C865D14A-6C82-441F-AF63-18F300B72A2D}" type="presOf" srcId="{2878F3A4-EA12-4B4C-A6AC-0D63CC99B33E}" destId="{BA027EA2-B343-4E00-9728-94B7689CDEF2}" srcOrd="0" destOrd="0" presId="urn:microsoft.com/office/officeart/2005/8/layout/default#2"/>
    <dgm:cxn modelId="{7CEAAFFA-8EC8-4BA1-B0FD-48AE6B72C10B}" type="presOf" srcId="{5C2910E5-B441-4D65-B347-12B2D07B96E7}" destId="{C23AD5E0-3467-4B87-8772-4636E5E5F70F}" srcOrd="0" destOrd="0" presId="urn:microsoft.com/office/officeart/2005/8/layout/default#2"/>
    <dgm:cxn modelId="{5EFF3A79-5046-41AC-A5F8-1F71B40DDDFB}" srcId="{367C23DC-A94C-4C1A-A8A3-6D41007B41BF}" destId="{ABC46F82-0707-4335-8B06-2AD15BFA7F3D}" srcOrd="4" destOrd="0" parTransId="{4CF050F6-F55F-4552-98F9-243443A8570F}" sibTransId="{6DE57E59-5B0A-4ECF-8279-A118653E961C}"/>
    <dgm:cxn modelId="{54432731-DA52-41C2-987E-D2AD8BF03DFC}" type="presParOf" srcId="{A3ECDD86-79B4-410A-B9EC-AF0F4DC68AFC}" destId="{C23AD5E0-3467-4B87-8772-4636E5E5F70F}" srcOrd="0" destOrd="0" presId="urn:microsoft.com/office/officeart/2005/8/layout/default#2"/>
    <dgm:cxn modelId="{CEA3B171-72AE-48F7-80A8-8B1D3F914C24}" type="presParOf" srcId="{A3ECDD86-79B4-410A-B9EC-AF0F4DC68AFC}" destId="{A0BFE604-1041-47AF-AEA8-77D81093C165}" srcOrd="1" destOrd="0" presId="urn:microsoft.com/office/officeart/2005/8/layout/default#2"/>
    <dgm:cxn modelId="{131E76AA-B5A2-4A0D-B48C-4A8960D54FDA}" type="presParOf" srcId="{A3ECDD86-79B4-410A-B9EC-AF0F4DC68AFC}" destId="{CBF846A0-6243-4727-AD3F-09D1EBB00063}" srcOrd="2" destOrd="0" presId="urn:microsoft.com/office/officeart/2005/8/layout/default#2"/>
    <dgm:cxn modelId="{2EE48E70-5115-4C46-AAC4-6487DA56345F}" type="presParOf" srcId="{A3ECDD86-79B4-410A-B9EC-AF0F4DC68AFC}" destId="{28D35C68-0D57-4064-A05A-21A124B8F008}" srcOrd="3" destOrd="0" presId="urn:microsoft.com/office/officeart/2005/8/layout/default#2"/>
    <dgm:cxn modelId="{89520768-520D-4929-AE9A-25127D33B1DD}" type="presParOf" srcId="{A3ECDD86-79B4-410A-B9EC-AF0F4DC68AFC}" destId="{BA027EA2-B343-4E00-9728-94B7689CDEF2}" srcOrd="4" destOrd="0" presId="urn:microsoft.com/office/officeart/2005/8/layout/default#2"/>
    <dgm:cxn modelId="{795C6F1E-D090-4906-B357-3DC62CB9A436}" type="presParOf" srcId="{A3ECDD86-79B4-410A-B9EC-AF0F4DC68AFC}" destId="{A84E2B1E-EACE-4D45-9392-3F061D792655}" srcOrd="5" destOrd="0" presId="urn:microsoft.com/office/officeart/2005/8/layout/default#2"/>
    <dgm:cxn modelId="{B24FBF73-5E02-4238-86CF-D54069E85A5D}" type="presParOf" srcId="{A3ECDD86-79B4-410A-B9EC-AF0F4DC68AFC}" destId="{EE0933DC-E5E1-4A91-BE76-CE6C105CD3C2}" srcOrd="6" destOrd="0" presId="urn:microsoft.com/office/officeart/2005/8/layout/default#2"/>
    <dgm:cxn modelId="{EDB4318A-7EA1-4750-80E2-E04B124F8233}" type="presParOf" srcId="{A3ECDD86-79B4-410A-B9EC-AF0F4DC68AFC}" destId="{21836C48-5E27-4AC5-BA46-2E550CA222E0}" srcOrd="7" destOrd="0" presId="urn:microsoft.com/office/officeart/2005/8/layout/default#2"/>
    <dgm:cxn modelId="{EBD7B56E-4141-4631-880C-A6316A6915AD}" type="presParOf" srcId="{A3ECDD86-79B4-410A-B9EC-AF0F4DC68AFC}" destId="{60C65200-664E-4899-B269-B80565E8E812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615D6C-435D-405C-B18B-B7621796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5500F1-218B-4462-873E-7DB2AFCAA0F4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Доходы учреждения 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478269-A646-4528-B34C-79A0F51CEA11}" type="parTrans" cxnId="{6D483C44-0597-401C-A32E-651313A71A15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DA37B8-4AA2-4F94-8A04-3307E8611AA0}" type="sibTrans" cxnId="{6D483C44-0597-401C-A32E-651313A71A15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CDA6DF-6C32-408F-9DFD-2D08BB86ADD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Расходы учреждения 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7E0BE0-B659-405B-90D5-D8EECBB1439C}" type="parTrans" cxnId="{994ED607-3854-4FA5-9934-7F4B0B7FFE15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DE22D8-AEE9-4E6D-9CE9-F263AB1E011D}" type="sibTrans" cxnId="{994ED607-3854-4FA5-9934-7F4B0B7FFE15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143EF6-AACD-4905-84C7-753136A86878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Источники финансирования дефицита средств учреждения  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E5751C-07EC-4720-B2DD-2F446BA6A034}" type="parTrans" cxnId="{1CDB2CD8-2257-4E32-B499-158616DF7D52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361B1E-042E-4BE7-B6DF-6FA5254B66E3}" type="sibTrans" cxnId="{1CDB2CD8-2257-4E32-B499-158616DF7D52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D4A950-A322-493A-8176-EF43D373402E}">
      <dgm:prSet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Возврат остатков субсидий и расходов прошлых лет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004E3D-B018-4EF0-B7C4-DF2F86AD64F5}" type="parTrans" cxnId="{6F92B3EC-9862-4425-ADFC-FB84DC345A2D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B67FE1-C355-4747-B2DC-87E3C20D1D49}" type="sibTrans" cxnId="{6F92B3EC-9862-4425-ADFC-FB84DC345A2D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C31D6-D80C-4701-96D4-B85891BD24B3}" type="pres">
      <dgm:prSet presAssocID="{BD615D6C-435D-405C-B18B-B7621796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09CC20-25AB-4580-83D3-799B19875EB4}" type="pres">
      <dgm:prSet presAssocID="{DB5500F1-218B-4462-873E-7DB2AFCAA0F4}" presName="parentText" presStyleLbl="node1" presStyleIdx="0" presStyleCnt="4" custLinFactNeighborX="27869" custLinFactNeighborY="100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65D0CA-4883-4B9A-8041-39356D702B0D}" type="pres">
      <dgm:prSet presAssocID="{E6DA37B8-4AA2-4F94-8A04-3307E8611AA0}" presName="spacer" presStyleCnt="0"/>
      <dgm:spPr/>
    </dgm:pt>
    <dgm:pt modelId="{E38BFB99-DFB8-4DD0-97EE-0509123E3E25}" type="pres">
      <dgm:prSet presAssocID="{93CDA6DF-6C32-408F-9DFD-2D08BB86ADDD}" presName="parentText" presStyleLbl="node1" presStyleIdx="1" presStyleCnt="4" custScaleX="88889" custScaleY="1043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D6A86F-E846-43A3-B520-87CA37CCCC54}" type="pres">
      <dgm:prSet presAssocID="{67DE22D8-AEE9-4E6D-9CE9-F263AB1E011D}" presName="spacer" presStyleCnt="0"/>
      <dgm:spPr/>
    </dgm:pt>
    <dgm:pt modelId="{80B49D85-943B-4FBC-B898-F97C8FDCE341}" type="pres">
      <dgm:prSet presAssocID="{C2143EF6-AACD-4905-84C7-753136A86878}" presName="parentText" presStyleLbl="node1" presStyleIdx="2" presStyleCnt="4" custScaleX="77778" custLinFactNeighborX="794" custLinFactNeighborY="367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02C5E4-7C52-42EB-ADFB-F545536B32A8}" type="pres">
      <dgm:prSet presAssocID="{F2361B1E-042E-4BE7-B6DF-6FA5254B66E3}" presName="spacer" presStyleCnt="0"/>
      <dgm:spPr/>
    </dgm:pt>
    <dgm:pt modelId="{6B9A2057-11C0-40BB-9B5E-09101979D599}" type="pres">
      <dgm:prSet presAssocID="{F2D4A950-A322-493A-8176-EF43D373402E}" presName="parentText" presStyleLbl="node1" presStyleIdx="3" presStyleCnt="4" custScaleX="68571" custLinFactNeighborX="3333" custLinFactNeighborY="25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92B3EC-9862-4425-ADFC-FB84DC345A2D}" srcId="{BD615D6C-435D-405C-B18B-B76217967250}" destId="{F2D4A950-A322-493A-8176-EF43D373402E}" srcOrd="3" destOrd="0" parTransId="{CF004E3D-B018-4EF0-B7C4-DF2F86AD64F5}" sibTransId="{B8B67FE1-C355-4747-B2DC-87E3C20D1D49}"/>
    <dgm:cxn modelId="{976B12C7-C62B-4394-8508-B76FD29FEA39}" type="presOf" srcId="{DB5500F1-218B-4462-873E-7DB2AFCAA0F4}" destId="{2609CC20-25AB-4580-83D3-799B19875EB4}" srcOrd="0" destOrd="0" presId="urn:microsoft.com/office/officeart/2005/8/layout/vList2"/>
    <dgm:cxn modelId="{6C1BBE5D-55A8-4D38-9EC8-90D92F877E4E}" type="presOf" srcId="{F2D4A950-A322-493A-8176-EF43D373402E}" destId="{6B9A2057-11C0-40BB-9B5E-09101979D599}" srcOrd="0" destOrd="0" presId="urn:microsoft.com/office/officeart/2005/8/layout/vList2"/>
    <dgm:cxn modelId="{994ED607-3854-4FA5-9934-7F4B0B7FFE15}" srcId="{BD615D6C-435D-405C-B18B-B76217967250}" destId="{93CDA6DF-6C32-408F-9DFD-2D08BB86ADDD}" srcOrd="1" destOrd="0" parTransId="{987E0BE0-B659-405B-90D5-D8EECBB1439C}" sibTransId="{67DE22D8-AEE9-4E6D-9CE9-F263AB1E011D}"/>
    <dgm:cxn modelId="{C01122E9-7633-4D32-89C2-8AB561C555DB}" type="presOf" srcId="{93CDA6DF-6C32-408F-9DFD-2D08BB86ADDD}" destId="{E38BFB99-DFB8-4DD0-97EE-0509123E3E25}" srcOrd="0" destOrd="0" presId="urn:microsoft.com/office/officeart/2005/8/layout/vList2"/>
    <dgm:cxn modelId="{9D8876B2-0A7C-41FF-A726-70799D8A9DA5}" type="presOf" srcId="{C2143EF6-AACD-4905-84C7-753136A86878}" destId="{80B49D85-943B-4FBC-B898-F97C8FDCE341}" srcOrd="0" destOrd="0" presId="urn:microsoft.com/office/officeart/2005/8/layout/vList2"/>
    <dgm:cxn modelId="{1CDB2CD8-2257-4E32-B499-158616DF7D52}" srcId="{BD615D6C-435D-405C-B18B-B76217967250}" destId="{C2143EF6-AACD-4905-84C7-753136A86878}" srcOrd="2" destOrd="0" parTransId="{8DE5751C-07EC-4720-B2DD-2F446BA6A034}" sibTransId="{F2361B1E-042E-4BE7-B6DF-6FA5254B66E3}"/>
    <dgm:cxn modelId="{C690CA25-CE13-4859-A124-E70BEBC3FE27}" type="presOf" srcId="{BD615D6C-435D-405C-B18B-B76217967250}" destId="{711C31D6-D80C-4701-96D4-B85891BD24B3}" srcOrd="0" destOrd="0" presId="urn:microsoft.com/office/officeart/2005/8/layout/vList2"/>
    <dgm:cxn modelId="{6D483C44-0597-401C-A32E-651313A71A15}" srcId="{BD615D6C-435D-405C-B18B-B76217967250}" destId="{DB5500F1-218B-4462-873E-7DB2AFCAA0F4}" srcOrd="0" destOrd="0" parTransId="{23478269-A646-4528-B34C-79A0F51CEA11}" sibTransId="{E6DA37B8-4AA2-4F94-8A04-3307E8611AA0}"/>
    <dgm:cxn modelId="{4C81E63C-4E0D-4D0B-AD38-93233E53A322}" type="presParOf" srcId="{711C31D6-D80C-4701-96D4-B85891BD24B3}" destId="{2609CC20-25AB-4580-83D3-799B19875EB4}" srcOrd="0" destOrd="0" presId="urn:microsoft.com/office/officeart/2005/8/layout/vList2"/>
    <dgm:cxn modelId="{B931B9C5-014E-4950-B97B-B6EAE3DF5E05}" type="presParOf" srcId="{711C31D6-D80C-4701-96D4-B85891BD24B3}" destId="{4F65D0CA-4883-4B9A-8041-39356D702B0D}" srcOrd="1" destOrd="0" presId="urn:microsoft.com/office/officeart/2005/8/layout/vList2"/>
    <dgm:cxn modelId="{F2DA05C9-E9D5-4FEC-B66C-6A3FA6C6C4EA}" type="presParOf" srcId="{711C31D6-D80C-4701-96D4-B85891BD24B3}" destId="{E38BFB99-DFB8-4DD0-97EE-0509123E3E25}" srcOrd="2" destOrd="0" presId="urn:microsoft.com/office/officeart/2005/8/layout/vList2"/>
    <dgm:cxn modelId="{14786312-EBF6-4591-83CE-05F77E295F73}" type="presParOf" srcId="{711C31D6-D80C-4701-96D4-B85891BD24B3}" destId="{B3D6A86F-E846-43A3-B520-87CA37CCCC54}" srcOrd="3" destOrd="0" presId="urn:microsoft.com/office/officeart/2005/8/layout/vList2"/>
    <dgm:cxn modelId="{C461FB35-5709-47D4-B59E-4EF414798C8E}" type="presParOf" srcId="{711C31D6-D80C-4701-96D4-B85891BD24B3}" destId="{80B49D85-943B-4FBC-B898-F97C8FDCE341}" srcOrd="4" destOrd="0" presId="urn:microsoft.com/office/officeart/2005/8/layout/vList2"/>
    <dgm:cxn modelId="{B0AA126A-D2AF-433D-A09D-2D129DE84FFF}" type="presParOf" srcId="{711C31D6-D80C-4701-96D4-B85891BD24B3}" destId="{4402C5E4-7C52-42EB-ADFB-F545536B32A8}" srcOrd="5" destOrd="0" presId="urn:microsoft.com/office/officeart/2005/8/layout/vList2"/>
    <dgm:cxn modelId="{8D8C959F-DA72-4789-BB65-1B487984CCB6}" type="presParOf" srcId="{711C31D6-D80C-4701-96D4-B85891BD24B3}" destId="{6B9A2057-11C0-40BB-9B5E-09101979D59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257F2-D764-4CE0-B395-4BE47DF6601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530F0-4EE2-4D49-B9FE-76547D92E8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9263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30F0-4EE2-4D49-B9FE-76547D92E85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1252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30F0-4EE2-4D49-B9FE-76547D92E85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1960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30F0-4EE2-4D49-B9FE-76547D92E85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571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30F0-4EE2-4D49-B9FE-76547D92E85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7825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30F0-4EE2-4D49-B9FE-76547D92E85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6263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30F0-4EE2-4D49-B9FE-76547D92E85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5327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30F0-4EE2-4D49-B9FE-76547D92E85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772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30F0-4EE2-4D49-B9FE-76547D92E85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3456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30F0-4EE2-4D49-B9FE-76547D92E85F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7727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30F0-4EE2-4D49-B9FE-76547D92E85F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4369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30F0-4EE2-4D49-B9FE-76547D92E85F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257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C873D-86CB-4237-988B-F270960B49F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53471-5E91-4F19-ACC3-180127E505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5287" y="1340768"/>
            <a:ext cx="9249477" cy="49552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УЧЕБА</a:t>
            </a:r>
          </a:p>
          <a:p>
            <a:pPr algn="ctr"/>
            <a:endParaRPr lang="ru-RU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(ФИНАНСОВОЙ) ОТЧЕТНОСТИ</a:t>
            </a: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37243" y="4653137"/>
            <a:ext cx="24567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538163" eaLnBrk="1" hangingPunct="1">
              <a:defRPr/>
            </a:pPr>
            <a:endParaRPr lang="ru-RU" alt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 defTabSz="538163" eaLnBrk="1" hangingPunct="1">
              <a:defRPr/>
            </a:pP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Старший казначей</a:t>
            </a:r>
          </a:p>
          <a:p>
            <a:pPr algn="r" defTabSz="538163" eaLnBrk="1" hangingPunct="1">
              <a:defRPr/>
            </a:pPr>
            <a:r>
              <a:rPr lang="ru-RU" altLang="ru-RU" sz="1400" dirty="0" smtClean="0">
                <a:latin typeface="Times New Roman" pitchFamily="18" charset="0"/>
                <a:cs typeface="Times New Roman" pitchFamily="18" charset="0"/>
              </a:rPr>
              <a:t>Н.Е. </a:t>
            </a:r>
            <a:r>
              <a:rPr lang="ru-RU" altLang="ru-RU" sz="1400" dirty="0" err="1" smtClean="0">
                <a:latin typeface="Times New Roman" pitchFamily="18" charset="0"/>
                <a:cs typeface="Times New Roman" pitchFamily="18" charset="0"/>
              </a:rPr>
              <a:t>Солманова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84948" y="5518973"/>
            <a:ext cx="15206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endParaRPr lang="ru-RU" alt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май 2020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050"/>
    </mc:Choice>
    <mc:Fallback>
      <p:transition spd="slow" advTm="805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6550" y="1124744"/>
            <a:ext cx="8580953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Федеральный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бухгалтерского учета для организаций государственного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сектора              "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в бухгалтерской (финансовой)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Министерства финансов Российской Федерации от 28 февраля 2018 г. N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37н.и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азработан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обеспечения единства системы требований к бухгалтерскому учету государственных (муниципальных) бюджетных и автономных учреждений, бюджетному учету активов и обязательств Российской Федерации, субъектов Российской Федерации и муниципальных образований, операций, изменяющих указанные активы и обязательства (далее - бухгалтерский учет), формированию информации об объектах бухгалтерского учета, бухгалтерской (финансовой) отчетности государственных (муниципальных) бюджетных и автономных учреждений, бюджетной отчетности (далее - бухгалтерская (финансовая) отчетность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 применяют настоящий Стандарт при формировании отчетов в составе бухгалтерской (финансовой) отчетности, раскрывающих бюджетную информацию,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установленной в соответствии с бюджетным законодательством Российской Федерации, 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Инструкцией о порядке составления, представления годовой, квартальной бухгалтерской отчетности государственных (муниципальных) бюджетных и автономных учреждений.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9416" y="980728"/>
            <a:ext cx="845231" cy="792088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xmlns="" val="903612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402"/>
    </mc:Choice>
    <mc:Fallback>
      <p:transition spd="slow" advTm="340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6506" y="1124744"/>
            <a:ext cx="91270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4528" y="1196752"/>
            <a:ext cx="8712968" cy="6709529"/>
          </a:xfrm>
          <a:prstGeom prst="rect">
            <a:avLst/>
          </a:prstGeom>
          <a:ln>
            <a:solidFill>
              <a:srgbClr val="FBFBFB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Термины, определения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 даны в других нормативных правовых актах, регулирующих ведение бухгалтерского учета и составление бухгалтерской (финансовой) отчетности,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настоящем Стандарте в том же значении, в каком они используются в этих нормативных правовых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актах.</a:t>
            </a:r>
          </a:p>
          <a:p>
            <a:pPr>
              <a:lnSpc>
                <a:spcPct val="150000"/>
              </a:lnSpc>
            </a:pPr>
            <a:r>
              <a:rPr lang="ru-RU" sz="1400" b="1" i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информация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бюджетные назначения исполнения бюджета и утвержденные показатели плана финансово-хозяйственной деятельности государственного (муниципального) бюджетного, автономного учреждения, иные плановые показатели деятельности бюджетного, автономного учреждения, утвержденные на соответствующий год (далее - плановые назначения).</a:t>
            </a:r>
          </a:p>
          <a:p>
            <a:pPr>
              <a:lnSpc>
                <a:spcPct val="150000"/>
              </a:lnSpc>
            </a:pPr>
            <a:r>
              <a:rPr lang="ru-RU" sz="1600" b="1" kern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Бюджетные </a:t>
            </a:r>
            <a:r>
              <a:rPr lang="ru-RU" sz="1600" b="1" kern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 исполнения </a:t>
            </a:r>
            <a:r>
              <a:rPr lang="ru-RU" sz="1400" b="1" kern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</a:p>
          <a:p>
            <a:pPr>
              <a:lnSpc>
                <a:spcPct val="150000"/>
              </a:lnSpc>
            </a:pPr>
            <a:endParaRPr lang="ru-RU" sz="1400" b="1" kern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400" b="1" dirty="0"/>
              <a:t> </a:t>
            </a:r>
          </a:p>
          <a:p>
            <a:pPr algn="just">
              <a:lnSpc>
                <a:spcPct val="150000"/>
              </a:lnSpc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400" b="1" dirty="0" smtClean="0"/>
              <a:t>                                                                          </a:t>
            </a:r>
          </a:p>
          <a:p>
            <a:r>
              <a:rPr lang="ru-RU" sz="1400" b="1" dirty="0"/>
              <a:t> </a:t>
            </a:r>
          </a:p>
        </p:txBody>
      </p:sp>
      <p:sp>
        <p:nvSpPr>
          <p:cNvPr id="6" name="Овал 5"/>
          <p:cNvSpPr/>
          <p:nvPr/>
        </p:nvSpPr>
        <p:spPr>
          <a:xfrm>
            <a:off x="488504" y="4387416"/>
            <a:ext cx="1993374" cy="242707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утвержденные плановые (прогнозные) показатели по доходам бюджета;</a:t>
            </a:r>
          </a:p>
        </p:txBody>
      </p:sp>
      <p:sp>
        <p:nvSpPr>
          <p:cNvPr id="7" name="Овал 6"/>
          <p:cNvSpPr/>
          <p:nvPr/>
        </p:nvSpPr>
        <p:spPr>
          <a:xfrm>
            <a:off x="2351363" y="4149080"/>
            <a:ext cx="2349261" cy="2651161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утвержденные (доведенные) показатели бюджетных ассигнований, лимитов бюджетных обязательств;</a:t>
            </a:r>
          </a:p>
        </p:txBody>
      </p:sp>
      <p:sp>
        <p:nvSpPr>
          <p:cNvPr id="8" name="Овал 7"/>
          <p:cNvSpPr/>
          <p:nvPr/>
        </p:nvSpPr>
        <p:spPr>
          <a:xfrm>
            <a:off x="4737490" y="4149080"/>
            <a:ext cx="2355737" cy="266541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утвержденные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плановые (прогнозные) показатели поступлений </a:t>
            </a:r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источникам финансирования дефицита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бюджета;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5" name="Овал 14"/>
          <p:cNvSpPr/>
          <p:nvPr/>
        </p:nvSpPr>
        <p:spPr>
          <a:xfrm>
            <a:off x="7092714" y="4365104"/>
            <a:ext cx="2324782" cy="249289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утвержденные (доведенные) бюджетные ассигнования по выплатам источников финансирования дефицита бюджета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1352600" y="3925793"/>
            <a:ext cx="7416824" cy="251785"/>
          </a:xfrm>
          <a:prstGeom prst="downArrow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496616" y="3948105"/>
            <a:ext cx="0" cy="40195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endCxn id="15" idx="0"/>
          </p:cNvCxnSpPr>
          <p:nvPr/>
        </p:nvCxnSpPr>
        <p:spPr>
          <a:xfrm>
            <a:off x="8250230" y="3910744"/>
            <a:ext cx="4875" cy="45436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656856" y="3963154"/>
            <a:ext cx="0" cy="214424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endCxn id="8" idx="0"/>
          </p:cNvCxnSpPr>
          <p:nvPr/>
        </p:nvCxnSpPr>
        <p:spPr>
          <a:xfrm>
            <a:off x="5912469" y="3929424"/>
            <a:ext cx="2890" cy="21965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5727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892"/>
    </mc:Choice>
    <mc:Fallback>
      <p:transition spd="slow" advTm="389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1674" y="-603448"/>
            <a:ext cx="8496944" cy="1128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400" dirty="0"/>
          </a:p>
          <a:p>
            <a:pPr algn="just"/>
            <a:endParaRPr lang="ru-RU" sz="1400" dirty="0"/>
          </a:p>
          <a:p>
            <a:pPr algn="ctr"/>
            <a:endParaRPr lang="ru-RU" sz="16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Раскрытие бюджетной информации в бухгалтерской (финансовой) </a:t>
            </a: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 осуществляется в целях:</a:t>
            </a:r>
          </a:p>
          <a:p>
            <a:pPr lvl="0" algn="ctr"/>
            <a:endParaRPr lang="ru-RU" sz="1400" dirty="0" smtClean="0"/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08584" y="3068957"/>
            <a:ext cx="2016224" cy="273630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ctr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анализа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исполнения бюджета по доходам, расходам и источникам финансирования дефицита бюджета, а также анализа причин неисполнения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12840" y="3068959"/>
            <a:ext cx="3240360" cy="27363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ctr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мониторинга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(анализа) результатов выполнения плана финансово-хозяйственной деятельности государственного (муниципального) бюджетного, автономного учреждения и результатов выполнения государственного (муниципального)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задания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82841" y="3068958"/>
            <a:ext cx="2266135" cy="273630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ctr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контроля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соблюдением бюджетного законодательства Российской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 descr="R:\22_Отдел отчетности о кассовом исполнении бюджетов\Фигурова\СЛАЙДЫ\ВКС 9-10.09.14\картинки для слайдов\man-with-symbol-04-150x1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38792" y="2583392"/>
            <a:ext cx="416257" cy="360040"/>
          </a:xfrm>
          <a:prstGeom prst="rect">
            <a:avLst/>
          </a:prstGeom>
          <a:noFill/>
        </p:spPr>
      </p:pic>
      <p:pic>
        <p:nvPicPr>
          <p:cNvPr id="12" name="Picture 3" descr="R:\22_Отдел отчетности о кассовом исполнении бюджетов\Фигурова\СЛАЙДЫ\ВКС 9-10.09.14\картинки для слайдов\man-with-symbol-04-150x1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9662" y="2564903"/>
            <a:ext cx="416257" cy="360041"/>
          </a:xfrm>
          <a:prstGeom prst="rect">
            <a:avLst/>
          </a:prstGeom>
          <a:noFill/>
        </p:spPr>
      </p:pic>
      <p:pic>
        <p:nvPicPr>
          <p:cNvPr id="13" name="Picture 3" descr="R:\22_Отдел отчетности о кассовом исполнении бюджетов\Фигурова\СЛАЙДЫ\ВКС 9-10.09.14\картинки для слайдов\man-with-symbol-04-150x15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3003" y="2593871"/>
            <a:ext cx="427143" cy="360040"/>
          </a:xfrm>
          <a:prstGeom prst="rect">
            <a:avLst/>
          </a:prstGeom>
          <a:noFill/>
        </p:spPr>
      </p:pic>
      <p:sp>
        <p:nvSpPr>
          <p:cNvPr id="9" name="Стрелка вниз 8"/>
          <p:cNvSpPr/>
          <p:nvPr/>
        </p:nvSpPr>
        <p:spPr>
          <a:xfrm>
            <a:off x="1424608" y="2228906"/>
            <a:ext cx="7416824" cy="83969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2230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162"/>
    </mc:Choice>
    <mc:Fallback>
      <p:transition spd="slow" advTm="216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4957" y="1268760"/>
            <a:ext cx="8774410" cy="5543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Информация о бюджетных назначениях раскрывается в соответствии с положениями, утвержденными Инструкцией N 191н.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Главным распорядителем, распорядителем, получателем бюджетных средств, главным администратором, администратором источников финансирования дефицита бюджета, главным администратором, администратором доходов бюджета:</a:t>
            </a: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Отчете об исполнении бюджета главного распорядителя, распорядителя, получателя бюджетных средств, главного администратора, администратора источников финансирования дефицита бюджета, главного администратора, администратора доходов бюджета (ф. 0503127) (далее - Отчет об исполнении бюджета ГРБС (ф. 0503127);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Отчете о бюджетных обязательствах (ф. 0503128);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отдельных приложениях Пояснительной записки (ф. 0503160).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Финансовый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 публично-правового образования :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Отчете об исполнении бюджета (ф. 0503117);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Отчете о бюджетных обязательствах (ф. 0503128);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отдельных приложениях Пояснительной записки (ф. 0503160).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Финансовый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 публично-правового образования, уполномоченный на формирование отчетности об исполнении соответствующего консолидированного бюджета Российской Федерации: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Отчете об исполнении консолидированного бюджета субъекта Российской Федерации и бюджета территориального государственного внебюджетного фонда (ф. 0503317) (далее - Отчет об исполнении консолидированного бюджета (ф. 0503317);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Отчете о бюджетных обязательствах (ф. 0503128);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76536" y="1772816"/>
            <a:ext cx="299357" cy="25527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</a:t>
            </a: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74957" y="3948840"/>
            <a:ext cx="299357" cy="25527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</a:t>
            </a: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74956" y="4941168"/>
            <a:ext cx="299357" cy="25527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3</a:t>
            </a: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07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6857" y="1124744"/>
            <a:ext cx="8718631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отдельных приложениях Пояснительной записки к Отчету об исполнении консолидированного бюджета (ф. 0503360);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Органом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казначейства: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Отчете о бюджетных и денежных обязательствах получателей средств федерального бюджета и администраторов источников финансирования дефицита федерального бюджета (ф. 0503129) (далее - Отчет о бюджетных и денежных обязательствах (ф. 0503129);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Отчете об обязательствах учреждения, формируемый органом казначейства, - в случае если учет обязательств государственных (муниципальных) бюджетных, автономных учреждений осуществляется органом казначейства.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плановых назначениях раскрывается в соответствии с положениями Инструкции N 33н.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Бюджетными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автономными учреждениями: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Отчете об исполнении учреждением плана его финансово-хозяйственной деятельности (ф. 0503737) (далее - Отчет об исполнении плана ФХД (ф. 0503737);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Отчете об обязательствах учреждения (ф. 0503738);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отдельных приложениях Пояснительной записки к Балансу учреждения (ф. 0503760).</a:t>
            </a:r>
          </a:p>
        </p:txBody>
      </p:sp>
      <p:sp>
        <p:nvSpPr>
          <p:cNvPr id="3" name="Овал 2"/>
          <p:cNvSpPr/>
          <p:nvPr/>
        </p:nvSpPr>
        <p:spPr>
          <a:xfrm>
            <a:off x="713513" y="3573016"/>
            <a:ext cx="299357" cy="25527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5</a:t>
            </a: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57216" y="1700808"/>
            <a:ext cx="299357" cy="25527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4</a:t>
            </a: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970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4489" y="0"/>
            <a:ext cx="921702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100" dirty="0" smtClean="0"/>
          </a:p>
          <a:p>
            <a:pPr algn="just"/>
            <a:endParaRPr lang="ru-RU" sz="1100" dirty="0"/>
          </a:p>
          <a:p>
            <a:pPr algn="just"/>
            <a:endParaRPr lang="ru-RU" sz="1100" dirty="0" smtClean="0"/>
          </a:p>
          <a:p>
            <a:pPr algn="just"/>
            <a:endParaRPr lang="ru-RU" sz="1100" dirty="0"/>
          </a:p>
          <a:p>
            <a:pPr algn="just"/>
            <a:endParaRPr lang="ru-RU" sz="1100" dirty="0" smtClean="0"/>
          </a:p>
          <a:p>
            <a:pPr algn="just"/>
            <a:endParaRPr lang="ru-RU" sz="1100" dirty="0"/>
          </a:p>
          <a:p>
            <a:pPr algn="just"/>
            <a:endParaRPr lang="ru-RU" sz="11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668525" y="1052736"/>
            <a:ext cx="8568952" cy="5834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к раскрытию бюджетной информации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бухгалтерской (финансовой)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</a:t>
            </a:r>
          </a:p>
          <a:p>
            <a:pPr indent="34290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Составление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отчетов, раскрывающих бюджетную информацию, а также отчетов о кассовом исполнении бюджета, составляемых органами, осуществляющими кассовое обслуживание исполнения бюджетов (далее - органы казначейства), осуществляется по формам и в порядке, предусмотренным инструкциями Министерства финансов Российской Федерации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Отчеты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раскрывающие бюджетную информацию, должны содержать необходимые для осуществления мониторинга (анализа) и контроля показатели исполнения бюджетных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плановых назначений.</a:t>
            </a:r>
          </a:p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систематизированной бюджетной информации, подлежащей раскрытию в бухгалтерской (финансовой) отчетности, осуществляется на счетах бухгалтерского учета раздела "Санкционирование расходов экономического субъекта" рабочего плана счетов субъекта учета на основании требований настоящего Стандарта.</a:t>
            </a:r>
          </a:p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Отчеты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раскрывающие бюджетную информацию, составляются на ежеквартальной и ежегодной основе, если иное не предусмотрено настоящим Стандартом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положений Стандарта  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не подлежит раскрытию: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бухгалтерском балансе;</a:t>
            </a:r>
          </a:p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Отчете о финансовых результатах;</a:t>
            </a:r>
          </a:p>
          <a:p>
            <a:pPr algn="just">
              <a:lnSpc>
                <a:spcPct val="150000"/>
              </a:lnSpc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Отчете о движении денежных средств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reeform 434"/>
          <p:cNvSpPr/>
          <p:nvPr/>
        </p:nvSpPr>
        <p:spPr>
          <a:xfrm>
            <a:off x="374153" y="6021288"/>
            <a:ext cx="294372" cy="283834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152687" y="109022"/>
                </a:moveTo>
                <a:cubicBezTo>
                  <a:pt x="147617" y="109022"/>
                  <a:pt x="143297" y="110806"/>
                  <a:pt x="139729" y="114374"/>
                </a:cubicBezTo>
                <a:lnTo>
                  <a:pt x="114375" y="139728"/>
                </a:lnTo>
                <a:cubicBezTo>
                  <a:pt x="110807" y="143297"/>
                  <a:pt x="109022" y="147616"/>
                  <a:pt x="109022" y="152687"/>
                </a:cubicBezTo>
                <a:cubicBezTo>
                  <a:pt x="109022" y="157570"/>
                  <a:pt x="110807" y="161795"/>
                  <a:pt x="114375" y="165364"/>
                </a:cubicBezTo>
                <a:lnTo>
                  <a:pt x="165364" y="216353"/>
                </a:lnTo>
                <a:lnTo>
                  <a:pt x="114375" y="267343"/>
                </a:lnTo>
                <a:cubicBezTo>
                  <a:pt x="110807" y="270911"/>
                  <a:pt x="109022" y="275137"/>
                  <a:pt x="109022" y="280020"/>
                </a:cubicBezTo>
                <a:cubicBezTo>
                  <a:pt x="109022" y="285091"/>
                  <a:pt x="110807" y="289410"/>
                  <a:pt x="114375" y="292979"/>
                </a:cubicBezTo>
                <a:lnTo>
                  <a:pt x="139729" y="318333"/>
                </a:lnTo>
                <a:cubicBezTo>
                  <a:pt x="143297" y="321901"/>
                  <a:pt x="147617" y="323685"/>
                  <a:pt x="152687" y="323685"/>
                </a:cubicBezTo>
                <a:cubicBezTo>
                  <a:pt x="157571" y="323685"/>
                  <a:pt x="161796" y="321901"/>
                  <a:pt x="165364" y="318333"/>
                </a:cubicBezTo>
                <a:lnTo>
                  <a:pt x="216354" y="267343"/>
                </a:lnTo>
                <a:lnTo>
                  <a:pt x="267344" y="318333"/>
                </a:lnTo>
                <a:cubicBezTo>
                  <a:pt x="270912" y="321901"/>
                  <a:pt x="275138" y="323685"/>
                  <a:pt x="280021" y="323685"/>
                </a:cubicBezTo>
                <a:cubicBezTo>
                  <a:pt x="285091" y="323685"/>
                  <a:pt x="289411" y="321901"/>
                  <a:pt x="292979" y="318333"/>
                </a:cubicBezTo>
                <a:lnTo>
                  <a:pt x="318333" y="292979"/>
                </a:lnTo>
                <a:cubicBezTo>
                  <a:pt x="321902" y="289410"/>
                  <a:pt x="323686" y="285091"/>
                  <a:pt x="323686" y="280020"/>
                </a:cubicBezTo>
                <a:cubicBezTo>
                  <a:pt x="323686" y="275137"/>
                  <a:pt x="321902" y="270911"/>
                  <a:pt x="318333" y="267343"/>
                </a:cubicBezTo>
                <a:lnTo>
                  <a:pt x="267344" y="216353"/>
                </a:lnTo>
                <a:lnTo>
                  <a:pt x="318333" y="165364"/>
                </a:lnTo>
                <a:cubicBezTo>
                  <a:pt x="321902" y="161795"/>
                  <a:pt x="323686" y="157570"/>
                  <a:pt x="323686" y="152687"/>
                </a:cubicBezTo>
                <a:cubicBezTo>
                  <a:pt x="323686" y="147616"/>
                  <a:pt x="321902" y="143297"/>
                  <a:pt x="318333" y="139728"/>
                </a:cubicBezTo>
                <a:lnTo>
                  <a:pt x="292979" y="114374"/>
                </a:lnTo>
                <a:cubicBezTo>
                  <a:pt x="289411" y="110806"/>
                  <a:pt x="285091" y="109022"/>
                  <a:pt x="280021" y="109022"/>
                </a:cubicBezTo>
                <a:cubicBezTo>
                  <a:pt x="275138" y="109022"/>
                  <a:pt x="270912" y="110806"/>
                  <a:pt x="267344" y="114374"/>
                </a:cubicBezTo>
                <a:lnTo>
                  <a:pt x="216354" y="165364"/>
                </a:lnTo>
                <a:lnTo>
                  <a:pt x="165364" y="114374"/>
                </a:lnTo>
                <a:cubicBezTo>
                  <a:pt x="161796" y="110806"/>
                  <a:pt x="157571" y="109022"/>
                  <a:pt x="152687" y="10902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1280591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11106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405"/>
    </mc:Choice>
    <mc:Fallback>
      <p:transition spd="slow" advTm="440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8504" y="1124744"/>
            <a:ext cx="8424936" cy="2387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Стандарт  предусматривает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устанавливать:</a:t>
            </a: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дополнительную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периодичность составления отчетов, раскрывающих бюджетную информацию;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дополнительные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отчетов для ее представления;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особый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раскрытия и представления бюджетной информации.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указанного права могут устанавливать такие требования:</a:t>
            </a:r>
          </a:p>
          <a:p>
            <a:pPr indent="342900" algn="just">
              <a:spcBef>
                <a:spcPts val="1100"/>
              </a:spcBef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6545172"/>
              </p:ext>
            </p:extLst>
          </p:nvPr>
        </p:nvGraphicFramePr>
        <p:xfrm>
          <a:off x="521492" y="2835859"/>
          <a:ext cx="8208912" cy="4411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912"/>
              </a:tblGrid>
              <a:tr h="5204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распорядитель бюджетных средств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04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администратор доходов бюджета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04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администратор источников финансирования дефицита бюджета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04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финансовый орган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633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финансовый орган, уполномоченный на формирование отчета об исполнении консолидированного бюджета бюджетной системы Российской Федерации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 казначейства, орган, осуществляющий кассовое обслуживание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3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финансовый орган, главный распорядитель бюджетных средств, выполняющий функции учредителя</a:t>
                      </a:r>
                    </a:p>
                  </a:txBody>
                  <a:tcPr/>
                </a:tc>
              </a:tr>
              <a:tr h="682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бюджетное, автономное учреждение, имеющее в подчинении обособленные подразделения</a:t>
                      </a:r>
                      <a:endParaRPr lang="ru-RU" sz="14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88504" y="2477747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1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Shape 385"/>
          <p:cNvGrpSpPr/>
          <p:nvPr/>
        </p:nvGrpSpPr>
        <p:grpSpPr>
          <a:xfrm rot="18946658" flipH="1">
            <a:off x="69211" y="2898607"/>
            <a:ext cx="350081" cy="340704"/>
            <a:chOff x="2594325" y="1627175"/>
            <a:chExt cx="440850" cy="440850"/>
          </a:xfrm>
          <a:solidFill>
            <a:schemeClr val="bg1">
              <a:lumMod val="85000"/>
            </a:schemeClr>
          </a:solidFill>
        </p:grpSpPr>
        <p:sp>
          <p:nvSpPr>
            <p:cNvPr id="15" name="Shape 386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0" t="0" r="0" b="0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16" name="Shape 387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0" t="0" r="0" b="0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17" name="Shape 38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18" name="Shape 388"/>
            <p:cNvSpPr/>
            <p:nvPr/>
          </p:nvSpPr>
          <p:spPr>
            <a:xfrm>
              <a:off x="2663236" y="1700576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</p:grpSp>
      <p:grpSp>
        <p:nvGrpSpPr>
          <p:cNvPr id="19" name="Shape 385"/>
          <p:cNvGrpSpPr/>
          <p:nvPr/>
        </p:nvGrpSpPr>
        <p:grpSpPr>
          <a:xfrm rot="18946658" flipH="1">
            <a:off x="48463" y="3416366"/>
            <a:ext cx="350081" cy="340704"/>
            <a:chOff x="2594325" y="1627175"/>
            <a:chExt cx="440850" cy="440850"/>
          </a:xfrm>
          <a:solidFill>
            <a:schemeClr val="bg1">
              <a:lumMod val="85000"/>
            </a:schemeClr>
          </a:solidFill>
        </p:grpSpPr>
        <p:sp>
          <p:nvSpPr>
            <p:cNvPr id="20" name="Shape 386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0" t="0" r="0" b="0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21" name="Shape 387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0" t="0" r="0" b="0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22" name="Shape 38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23" name="Shape 388"/>
            <p:cNvSpPr/>
            <p:nvPr/>
          </p:nvSpPr>
          <p:spPr>
            <a:xfrm>
              <a:off x="2663236" y="1700576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</p:grpSp>
      <p:grpSp>
        <p:nvGrpSpPr>
          <p:cNvPr id="29" name="Shape 385"/>
          <p:cNvGrpSpPr/>
          <p:nvPr/>
        </p:nvGrpSpPr>
        <p:grpSpPr>
          <a:xfrm rot="18946658" flipH="1">
            <a:off x="50984" y="6121702"/>
            <a:ext cx="350081" cy="340704"/>
            <a:chOff x="2594325" y="1627175"/>
            <a:chExt cx="440850" cy="440850"/>
          </a:xfrm>
          <a:solidFill>
            <a:schemeClr val="bg1">
              <a:lumMod val="85000"/>
            </a:schemeClr>
          </a:solidFill>
        </p:grpSpPr>
        <p:sp>
          <p:nvSpPr>
            <p:cNvPr id="30" name="Shape 386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0" t="0" r="0" b="0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31" name="Shape 387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0" t="0" r="0" b="0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32" name="Shape 38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33" name="Shape 388"/>
            <p:cNvSpPr/>
            <p:nvPr/>
          </p:nvSpPr>
          <p:spPr>
            <a:xfrm>
              <a:off x="2663236" y="1700576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</p:grpSp>
      <p:grpSp>
        <p:nvGrpSpPr>
          <p:cNvPr id="34" name="Shape 385"/>
          <p:cNvGrpSpPr/>
          <p:nvPr/>
        </p:nvGrpSpPr>
        <p:grpSpPr>
          <a:xfrm rot="18946658" flipH="1">
            <a:off x="32253" y="3921363"/>
            <a:ext cx="350081" cy="340704"/>
            <a:chOff x="2594325" y="1627175"/>
            <a:chExt cx="440850" cy="440850"/>
          </a:xfrm>
          <a:solidFill>
            <a:schemeClr val="bg1">
              <a:lumMod val="85000"/>
            </a:schemeClr>
          </a:solidFill>
        </p:grpSpPr>
        <p:sp>
          <p:nvSpPr>
            <p:cNvPr id="35" name="Shape 386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0" t="0" r="0" b="0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36" name="Shape 387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0" t="0" r="0" b="0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37" name="Shape 38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38" name="Shape 388"/>
            <p:cNvSpPr/>
            <p:nvPr/>
          </p:nvSpPr>
          <p:spPr>
            <a:xfrm>
              <a:off x="2663236" y="1700576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</p:grpSp>
      <p:grpSp>
        <p:nvGrpSpPr>
          <p:cNvPr id="39" name="Shape 385"/>
          <p:cNvGrpSpPr/>
          <p:nvPr/>
        </p:nvGrpSpPr>
        <p:grpSpPr>
          <a:xfrm rot="18946658" flipH="1">
            <a:off x="56915" y="6560735"/>
            <a:ext cx="350081" cy="340704"/>
            <a:chOff x="2594325" y="1627175"/>
            <a:chExt cx="440850" cy="440850"/>
          </a:xfrm>
          <a:solidFill>
            <a:schemeClr val="bg1">
              <a:lumMod val="85000"/>
            </a:schemeClr>
          </a:solidFill>
        </p:grpSpPr>
        <p:sp>
          <p:nvSpPr>
            <p:cNvPr id="40" name="Shape 386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0" t="0" r="0" b="0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41" name="Shape 387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0" t="0" r="0" b="0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42" name="Shape 38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43" name="Shape 388"/>
            <p:cNvSpPr/>
            <p:nvPr/>
          </p:nvSpPr>
          <p:spPr>
            <a:xfrm>
              <a:off x="2663236" y="1700576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</p:grpSp>
      <p:grpSp>
        <p:nvGrpSpPr>
          <p:cNvPr id="44" name="Shape 385"/>
          <p:cNvGrpSpPr/>
          <p:nvPr/>
        </p:nvGrpSpPr>
        <p:grpSpPr>
          <a:xfrm rot="18946658" flipH="1">
            <a:off x="59711" y="4402134"/>
            <a:ext cx="350081" cy="340704"/>
            <a:chOff x="2594325" y="1627175"/>
            <a:chExt cx="440850" cy="440850"/>
          </a:xfrm>
          <a:solidFill>
            <a:schemeClr val="bg1">
              <a:lumMod val="85000"/>
            </a:schemeClr>
          </a:solidFill>
        </p:grpSpPr>
        <p:sp>
          <p:nvSpPr>
            <p:cNvPr id="45" name="Shape 386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0" t="0" r="0" b="0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46" name="Shape 387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0" t="0" r="0" b="0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47" name="Shape 38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48" name="Shape 388"/>
            <p:cNvSpPr/>
            <p:nvPr/>
          </p:nvSpPr>
          <p:spPr>
            <a:xfrm>
              <a:off x="2663236" y="1700576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</p:grpSp>
      <p:grpSp>
        <p:nvGrpSpPr>
          <p:cNvPr id="49" name="Shape 385"/>
          <p:cNvGrpSpPr/>
          <p:nvPr/>
        </p:nvGrpSpPr>
        <p:grpSpPr>
          <a:xfrm rot="18946658" flipH="1">
            <a:off x="59712" y="5007936"/>
            <a:ext cx="350081" cy="340704"/>
            <a:chOff x="2594325" y="1627175"/>
            <a:chExt cx="440850" cy="440850"/>
          </a:xfrm>
          <a:solidFill>
            <a:schemeClr val="bg1">
              <a:lumMod val="85000"/>
            </a:schemeClr>
          </a:solidFill>
        </p:grpSpPr>
        <p:sp>
          <p:nvSpPr>
            <p:cNvPr id="50" name="Shape 386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0" t="0" r="0" b="0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51" name="Shape 387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0" t="0" r="0" b="0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52" name="Shape 38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53" name="Shape 388"/>
            <p:cNvSpPr/>
            <p:nvPr/>
          </p:nvSpPr>
          <p:spPr>
            <a:xfrm>
              <a:off x="2663236" y="1700576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</p:grpSp>
      <p:grpSp>
        <p:nvGrpSpPr>
          <p:cNvPr id="54" name="Shape 385"/>
          <p:cNvGrpSpPr/>
          <p:nvPr/>
        </p:nvGrpSpPr>
        <p:grpSpPr>
          <a:xfrm rot="18946658" flipH="1">
            <a:off x="81059" y="5544709"/>
            <a:ext cx="350081" cy="340704"/>
            <a:chOff x="2594325" y="1627175"/>
            <a:chExt cx="440850" cy="440850"/>
          </a:xfrm>
          <a:solidFill>
            <a:schemeClr val="bg1">
              <a:lumMod val="85000"/>
            </a:schemeClr>
          </a:solidFill>
        </p:grpSpPr>
        <p:sp>
          <p:nvSpPr>
            <p:cNvPr id="55" name="Shape 386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0" t="0" r="0" b="0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56" name="Shape 387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0" t="0" r="0" b="0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57" name="Shape 388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  <p:sp>
          <p:nvSpPr>
            <p:cNvPr id="58" name="Shape 388"/>
            <p:cNvSpPr/>
            <p:nvPr/>
          </p:nvSpPr>
          <p:spPr>
            <a:xfrm>
              <a:off x="2663236" y="1700576"/>
              <a:ext cx="296750" cy="296775"/>
            </a:xfrm>
            <a:custGeom>
              <a:avLst/>
              <a:gdLst/>
              <a:ahLst/>
              <a:cxnLst/>
              <a:rect l="0" t="0" r="0" b="0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lIns="91425" tIns="91425" rIns="91425" bIns="91425" anchor="ctr"/>
            <a:lstStyle/>
            <a:p>
              <a:pPr>
                <a:spcBef>
                  <a:spcPts val="0"/>
                </a:spcBef>
                <a:defRPr/>
              </a:pPr>
              <a:endParaRPr>
                <a:cs typeface="Arial" panose="020B0604020202020204" pitchFamily="34" charset="0"/>
              </a:endParaRPr>
            </a:p>
          </p:txBody>
        </p:sp>
      </p:grpSp>
      <p:cxnSp>
        <p:nvCxnSpPr>
          <p:cNvPr id="6" name="Прямая соединительная линия 5"/>
          <p:cNvCxnSpPr/>
          <p:nvPr/>
        </p:nvCxnSpPr>
        <p:spPr>
          <a:xfrm>
            <a:off x="500352" y="5445224"/>
            <a:ext cx="82690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2993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972"/>
    </mc:Choice>
    <mc:Fallback>
      <p:transition spd="slow" advTm="97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136576" y="1052736"/>
            <a:ext cx="7488832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4528" y="1124744"/>
            <a:ext cx="8568952" cy="557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5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</a:t>
            </a:r>
          </a:p>
          <a:p>
            <a:pPr>
              <a:spcAft>
                <a:spcPts val="0"/>
              </a:spcAft>
            </a:pP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</a:p>
          <a:p>
            <a:pPr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Отчеты  в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составе бухгалтерской (финансовой)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отчетности, раскрывающие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бюджетную информацию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342900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Б ю д ж е т н а я   информация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раскрывается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42900" algn="just"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1.главным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распорядителем, распорядителем, получателем бюджетных средств, главным администратором, администратором источников финансирования дефицита бюджета, главным администратором, администратором доходов бюджета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следующих отчетах: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об исполнении бюджета главного распорядителя, распорядителя, получателя бюджетных средств, главного администратора, администратора источников финансирования дефицита бюджета, главного администратора, администратора доходов бюджета (далее - Отчет об исполнении бюдж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ета 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ГРБС)(ф.0503127)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о бюджетных 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обязательствах( ф.0503128)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Пояснительная 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записка (ф.0503160)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 финансовым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органом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публично-правового образования в следующих отчетах: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об исполнении 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бюджета(ф.0503117)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Отчет о бюджетных 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обязательствах (ф.0503128)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Пояснительная 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записка (ф.0503160)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8" name="Picture 2" descr="C:\Documents and Settings\KrasnovRY\Рабочий стол\стикеры для презентаций\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760" y="1052736"/>
            <a:ext cx="1772976" cy="566253"/>
          </a:xfrm>
          <a:prstGeom prst="rect">
            <a:avLst/>
          </a:prstGeom>
          <a:noFill/>
        </p:spPr>
      </p:pic>
      <p:pic>
        <p:nvPicPr>
          <p:cNvPr id="9" name="Picture 2" descr="check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760" y="2492896"/>
            <a:ext cx="292372" cy="261193"/>
          </a:xfrm>
          <a:prstGeom prst="rect">
            <a:avLst/>
          </a:prstGeom>
          <a:solidFill>
            <a:srgbClr val="002060"/>
          </a:solidFill>
          <a:extLst/>
        </p:spPr>
      </p:pic>
      <p:pic>
        <p:nvPicPr>
          <p:cNvPr id="11" name="Picture 2" descr="check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760" y="4941168"/>
            <a:ext cx="292372" cy="261193"/>
          </a:xfrm>
          <a:prstGeom prst="rect">
            <a:avLst/>
          </a:prstGeom>
          <a:solidFill>
            <a:srgbClr val="002060"/>
          </a:solidFill>
          <a:extLst/>
        </p:spPr>
      </p:pic>
    </p:spTree>
    <p:extLst>
      <p:ext uri="{BB962C8B-B14F-4D97-AF65-F5344CB8AC3E}">
        <p14:creationId xmlns:p14="http://schemas.microsoft.com/office/powerpoint/2010/main" xmlns="" val="353049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6576" y="1124743"/>
            <a:ext cx="8208912" cy="6027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финансовым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органом публично-правового образования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об исполнении консолидированного бюджета субъекта Российской Федерации и бюджета территориального государственного внебюджетного фонда (далее - Отчет об исполнении консолидированного бюджета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)(ф.0503117)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Пояснительная записка к Отчету об исполнении консолидированного 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бюджета(ф.0503360)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4. органом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казначейства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следующих отчетах: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Отчет о бюджетных и денежных обязательствах получателей средств бюджета и администраторов источников финансирования дефицита бюджета (далее - Отчет о бюджетных и денежных обязательствах) - в случае если учет бюджетных обязательств осуществляется органом 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казначейства(ф.0503129)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Отчет об обязательствах учреждения, формируемый органом казначейства, - в случае если учет обязательств государственных (муниципальных) бюджетных, автономных учреждений осуществляется органом 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  государственным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(муниципальным) бюджетным, автономным учреждением в следующих отчетах: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Отчет об исполнении учреждением плана его финансово-хозяйственной деятельности (далее - Отчет об исполнении плана ФХД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)(ф.0503737)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Отчет об обязательствах 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учреждения(ф.0503738)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Пояснительная записка к Балансу </a:t>
            </a: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учреждения (ф.0503760)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400" dirty="0"/>
          </a:p>
        </p:txBody>
      </p:sp>
      <p:pic>
        <p:nvPicPr>
          <p:cNvPr id="3" name="Picture 2" descr="check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390" y="1149919"/>
            <a:ext cx="292372" cy="261193"/>
          </a:xfrm>
          <a:prstGeom prst="rect">
            <a:avLst/>
          </a:prstGeom>
          <a:solidFill>
            <a:srgbClr val="002060"/>
          </a:solidFill>
          <a:extLst/>
        </p:spPr>
      </p:pic>
      <p:pic>
        <p:nvPicPr>
          <p:cNvPr id="4" name="Picture 2" descr="check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3966" y="2683116"/>
            <a:ext cx="292372" cy="261193"/>
          </a:xfrm>
          <a:prstGeom prst="rect">
            <a:avLst/>
          </a:prstGeom>
          <a:solidFill>
            <a:srgbClr val="002060"/>
          </a:solidFill>
          <a:extLst/>
        </p:spPr>
      </p:pic>
      <p:pic>
        <p:nvPicPr>
          <p:cNvPr id="7" name="Picture 2" descr="check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3966" y="4786978"/>
            <a:ext cx="292372" cy="261193"/>
          </a:xfrm>
          <a:prstGeom prst="rect">
            <a:avLst/>
          </a:prstGeom>
          <a:solidFill>
            <a:srgbClr val="002060"/>
          </a:solidFill>
          <a:extLst/>
        </p:spPr>
      </p:pic>
    </p:spTree>
    <p:extLst>
      <p:ext uri="{BB962C8B-B14F-4D97-AF65-F5344CB8AC3E}">
        <p14:creationId xmlns:p14="http://schemas.microsoft.com/office/powerpoint/2010/main" xmlns="" val="356501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55" y="812027"/>
            <a:ext cx="871296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ОБ ИСПОЛНЕНИИ БЮДЖЕТА ГРБС (ф.0503127)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Отчете об исполнении бюджета ГРБС (ф.0503127)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отражаются показатели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следующей структуре разделов:</a:t>
            </a:r>
          </a:p>
          <a:p>
            <a:pPr algn="ctr"/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 rot="16200000" flipH="1">
            <a:off x="1703951" y="2912111"/>
            <a:ext cx="863458" cy="297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16200000" flipH="1">
            <a:off x="4662327" y="2937371"/>
            <a:ext cx="863457" cy="297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6200000" flipH="1">
            <a:off x="7643176" y="2948423"/>
            <a:ext cx="841354" cy="297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1021514" y="2364563"/>
            <a:ext cx="8145081" cy="153591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96351" y="3782830"/>
            <a:ext cx="2736304" cy="13687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76783" y="3782832"/>
            <a:ext cx="2736304" cy="136878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25903" y="3782831"/>
            <a:ext cx="2736304" cy="1368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950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76536" y="1124744"/>
            <a:ext cx="8856984" cy="3872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5563937"/>
              </p:ext>
            </p:extLst>
          </p:nvPr>
        </p:nvGraphicFramePr>
        <p:xfrm>
          <a:off x="802392" y="1500868"/>
          <a:ext cx="8496944" cy="3800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6944"/>
              </a:tblGrid>
              <a:tr h="884562"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Отчета об исполнении бюджета ГРБС отражаются в </a:t>
                      </a:r>
                      <a:r>
                        <a:rPr lang="ru-RU" sz="1500" b="1" i="1" u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разрезе кодов бюджетной классификации Российской Федерации:</a:t>
                      </a:r>
                    </a:p>
                    <a:p>
                      <a:pPr algn="ctr"/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7862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доходов бюджета, закрепленных в соответствии с бюджетным законодательством Российской Федерации за главными администраторами (администраторами) доходов бюджета, - в структуре утвержденных плановых (прогнозных) показателей по доходам;</a:t>
                      </a:r>
                    </a:p>
                  </a:txBody>
                  <a:tcPr/>
                </a:tc>
              </a:tr>
              <a:tr h="7862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расходов бюджета - в структуре утвержденных сводной бюджетной росписью, бюджетной росписью главных распорядителей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бюджетных средств бюджетных ассигнований и (или) лимитов бюджетных обязательств по расходам бюджета;</a:t>
                      </a:r>
                      <a:endParaRPr lang="ru-RU" sz="1400" dirty="0"/>
                    </a:p>
                  </a:txBody>
                  <a:tcPr/>
                </a:tc>
              </a:tr>
              <a:tr h="5569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 части поступлений по источникам финансирования дефицита бюджета - в структуре утвержденных плановых (прогнозных) показателей поступлений по источникам финансирования дефицита бюджета;</a:t>
                      </a:r>
                      <a:endParaRPr lang="ru-RU" sz="1400" dirty="0"/>
                    </a:p>
                  </a:txBody>
                  <a:tcPr/>
                </a:tc>
              </a:tr>
              <a:tr h="786277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выплат по источникам финансирования дефицита бюджета - в структуре утвержденных сводной бюджетной росписью, бюджетной росписью главных администраторов источников финансирования дефицита бюджета бюджетных ассигнований по выплатам источников финансирования дефицита бюджета.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712" y="2581213"/>
            <a:ext cx="149708" cy="2453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712" y="3323727"/>
            <a:ext cx="149708" cy="2453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828" y="3907205"/>
            <a:ext cx="149708" cy="2453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770" y="4667209"/>
            <a:ext cx="149708" cy="2453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xmlns="" val="205334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8544" y="1196752"/>
            <a:ext cx="8352928" cy="3249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квартального и годового Отчета об исполнении бюджета ГРБС (ф. 0503127) субъектом отчетности отражаются данные: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кассовым поступлениям (выплатам), исполненным через лицевой счет, открытый в финансовом органе;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счета, открытые в подразделениях расчетной сети Банка России или в кредитных организациях, в том числе средствам в пути;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некассовым операциям (доходам, расходам и источникам финансирования дефицита бюджета, предусмотренным на текущий (отчетный) финансовый год и исполненным без движения бюджетных средств).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месячного Отчета об исполнении бюджета ГРБС (ф. 0503127), за исключением отчетов по состоянию на 1 апреля, 1 июля, 1 октября, 1 января года, следующего за отчетным, данные по кассовым поступлениям (выплатам), исполненным через лицевой счет, открытый в финансовом органе не отражаются.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28" y="3068960"/>
            <a:ext cx="870377" cy="102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1148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1488" y="1031352"/>
            <a:ext cx="8496944" cy="5922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ОТЧЕТ ОБ ИСПОЛНЕНИИ БЮДЖЕТА(ф.0503117)</a:t>
            </a:r>
          </a:p>
          <a:p>
            <a:pPr algn="ctr">
              <a:spcAft>
                <a:spcPts val="0"/>
              </a:spcAft>
            </a:pPr>
            <a:endParaRPr lang="ru-RU" sz="16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исполнении бюджета должен обеспечивать сопоставление бюджетных назначений, утвержденных законом (решением) о бюджете, с данными об исполнении бюджета публично-правового образования финансовым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органом.</a:t>
            </a:r>
          </a:p>
          <a:p>
            <a:pPr algn="ctr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Отчете об исполнении бюджета (ф.0503117) отражаются показатели </a:t>
            </a:r>
            <a:r>
              <a:rPr lang="ru-RU" sz="1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следующей структуре разделов:</a:t>
            </a:r>
          </a:p>
          <a:p>
            <a:pPr indent="342900" algn="ctr">
              <a:spcBef>
                <a:spcPts val="1100"/>
              </a:spcBef>
              <a:spcAft>
                <a:spcPts val="0"/>
              </a:spcAft>
            </a:pPr>
            <a:endParaRPr lang="ru-RU" sz="14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ctr">
              <a:spcBef>
                <a:spcPts val="1100"/>
              </a:spcBef>
              <a:spcAft>
                <a:spcPts val="0"/>
              </a:spcAft>
            </a:pPr>
            <a:endParaRPr lang="ru-RU" sz="1400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ctr">
              <a:spcBef>
                <a:spcPts val="1100"/>
              </a:spcBef>
              <a:spcAft>
                <a:spcPts val="0"/>
              </a:spcAft>
            </a:pPr>
            <a:endParaRPr lang="ru-RU" sz="14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ctr">
              <a:spcBef>
                <a:spcPts val="1100"/>
              </a:spcBef>
              <a:spcAft>
                <a:spcPts val="0"/>
              </a:spcAft>
            </a:pPr>
            <a:endParaRPr lang="ru-RU" sz="1400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ctr">
              <a:spcBef>
                <a:spcPts val="1100"/>
              </a:spcBef>
              <a:spcAft>
                <a:spcPts val="0"/>
              </a:spcAft>
            </a:pPr>
            <a:endParaRPr lang="ru-RU" sz="14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ctr">
              <a:spcBef>
                <a:spcPts val="1100"/>
              </a:spcBef>
              <a:spcAft>
                <a:spcPts val="0"/>
              </a:spcAft>
            </a:pPr>
            <a:endParaRPr lang="ru-RU" sz="1400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ctr">
              <a:spcBef>
                <a:spcPts val="1100"/>
              </a:spcBef>
              <a:spcAft>
                <a:spcPts val="0"/>
              </a:spcAft>
            </a:pPr>
            <a:endParaRPr lang="ru-RU" sz="14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ctr">
              <a:spcBef>
                <a:spcPts val="1100"/>
              </a:spcBef>
              <a:spcAft>
                <a:spcPts val="0"/>
              </a:spcAft>
            </a:pPr>
            <a:endParaRPr lang="ru-RU" sz="1400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Отчета об исполнении бюджета отражаются в разрезе кодов бюджетной классификации Российской Федерации в структуре утвержденных законом (решением) о бюджете бюджетных назначений по доходам бюджета, расходам бюджета и источникам финансирования дефицита бюджета.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 rot="16200000" flipH="1">
            <a:off x="2068739" y="3402589"/>
            <a:ext cx="863458" cy="297913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6200000" flipH="1">
            <a:off x="7803862" y="3450617"/>
            <a:ext cx="863458" cy="297913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6200000" flipH="1">
            <a:off x="4971765" y="3411733"/>
            <a:ext cx="863458" cy="297913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1516684" y="3032904"/>
            <a:ext cx="7741748" cy="177580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94997" y="4070187"/>
            <a:ext cx="2736304" cy="13687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763080" y="4070188"/>
            <a:ext cx="2650436" cy="1368789"/>
          </a:xfrm>
          <a:prstGeom prst="roundRect">
            <a:avLst/>
          </a:prstGeom>
          <a:solidFill>
            <a:srgbClr val="BEBBE9"/>
          </a:solidFill>
          <a:ln>
            <a:solidFill>
              <a:srgbClr val="BEBB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886385" y="4070187"/>
            <a:ext cx="2736304" cy="13687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653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6536" y="980728"/>
            <a:ext cx="8568952" cy="6873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По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соответствующим разделам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Отчета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 исполнении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бюджета ф.0503117)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отражаются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</a:p>
          <a:p>
            <a:endParaRPr lang="ru-RU" sz="1400" b="1" i="1" dirty="0">
              <a:latin typeface="Times New Roman" panose="02020603050405020304" pitchFamily="18" charset="0"/>
            </a:endParaRPr>
          </a:p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В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"Доходы бюджета"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отражаются плановые показатели доходов бюджета, утвержденных законом (решением) о бюджете.</a:t>
            </a:r>
          </a:p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В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"Расходы бюджета"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отражаются бюджетные назначений по расходам бюджета, утвержденных в соответствии со сводной бюджетной росписью, с учетом последующих изменений, оформленных в соответствии с бюджетным законодательством Российской Федерации на отчетную дату.</a:t>
            </a:r>
          </a:p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В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"Источники финансирования дефицита бюджета":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плановые показатели поступлений по источникам финансирования дефицита бюджета, утвержденных законом (решением) о бюджете;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назначения по выплатам источников финансирования дефицита бюджета, утвержденных в соответствии со сводной бюджетной росписью, с учетом последующих изменений, оформленных в соответствии с бюджетным законодательством Российской Федерации на отчетную дату;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остатка средств бюджета, утвержденных законом (решением) о бюджете.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формировании квартального и годового Отчета об исполнении бюджета данные соответствующих разделов Отчета об исполнении бюджета формируются путем суммирования одноименных показателей консолидированных Отчетов об исполнении бюджета, Справок о суммах консолидируемых поступлений и консолидированного Отчета о кассовом поступлении и выбытии денежных средств.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формировании месячного Отчета об исполнении бюджета, за исключением отчетов по состоянию на 1 апреля, 1 июля, 1 октября, 1 января года, следующего за отчетным, данные соответствующих разделов Отчета об исполнении бюджета формируются путем суммирования одноименных показателей консолидированного Отчета о кассовом поступлении и выбытии денежных средств и консолидированных Отчетов об исполнении бюджета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Отчета об исполнении бюджета (ф. 0503117) осуществляется в соответствии с положениями пунктов 132 - 138 Инструкции N 191н с учетом положений Стандарта.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869160"/>
            <a:ext cx="870377" cy="10208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xmlns="" val="310564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8544" y="980728"/>
            <a:ext cx="849694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ОБ ИСПОЛНЕНИИ КОНСОЛИДИРОВАННОГО БЮДЖЕТА (ф.0503317)</a:t>
            </a:r>
          </a:p>
          <a:p>
            <a:pPr algn="just"/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Отчет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консолидированного бюджета должен обеспечивать сопоставление бюджетных назначений, утвержденных законом (решением) о бюджете, с данными об исполнении бюджета субъекта Российской Федерации и бюджета территориального государственного внебюджетного фонда.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Отчет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консолидированного бюджета составляется финансовым органом публично-правового образования, уполномоченным на формирование отчетности об исполнении соответствующего консолидированного бюджета Российской Федерации, путем суммирования одноименных показателей по одинаковым строкам и графам Отчетов об исполнении бюджета, Отчетов об исполнении консолидированного бюджета финансовых органов соответствующих бюджетов (консолидированных бюджетов), включаемых в Отчет об исполнении консолидированного бюджета, и исключения взаимосвязанных показателей отчетов, подлежащих консолидации.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</a:p>
          <a:p>
            <a:pPr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400" b="1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340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1624985727"/>
              </p:ext>
            </p:extLst>
          </p:nvPr>
        </p:nvGraphicFramePr>
        <p:xfrm>
          <a:off x="632520" y="2132856"/>
          <a:ext cx="8426772" cy="47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20552" y="1124744"/>
            <a:ext cx="83529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Показатели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Отчета об исполнении консолидированного бюджета отражаются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кодов </a:t>
            </a:r>
            <a:endPara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бюджетной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Российской Федерации и разрезе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: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400" b="1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400" b="1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704528" y="1916832"/>
            <a:ext cx="8100900" cy="144016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547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6536" y="1052736"/>
            <a:ext cx="8928992" cy="8199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ОТЧЕТ О БЮДЖЕТНЫХ ОБЯЗАТЕЛЬСТВАХ (ф.0503128)</a:t>
            </a:r>
          </a:p>
          <a:p>
            <a:pPr algn="ctr">
              <a:spcAft>
                <a:spcPts val="0"/>
              </a:spcAft>
            </a:pPr>
            <a:endParaRPr lang="ru-RU" sz="16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     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бюджетных обязательствах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(ф.0503128) должен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обеспечивать сопоставление годовых объемов бюджетных назначений по расходам бюджета и источникам финансирования дефицита бюджета главного распорядителя, распорядителя, получателя бюджетных средств, главного администратора, администратора, осуществляющего отдельные полномочия главного администратора, администратора источников финансирования дефицита бюджета с данными о бюджетных обязательствах и об исполнении принятых денежных обязательств получателями бюджетных средств, администраторами источников финансирования дефицита бюджета в рамках осуществляемой ими бюджетной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деятельности. 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По разделам Отчета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бюджетных обязательствах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(ф.0503128) отражаются:</a:t>
            </a:r>
          </a:p>
          <a:p>
            <a:pPr indent="342900" algn="just"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разделам Отчета о бюджетных обязательствах отражаются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Консолидированный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о бюджетных обязательствах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(ф.0503128) составляется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финансовым органом публично-правового образования на основании консолидированных Отчетов о бюджетных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обязательствах(ф.0503128),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составленных и представленных главными распорядителями бюджетных средств (главными администраторами источников финансирования дефицита бюджета), путем суммирования одноименных показателей Отчетов о бюджетных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обязательствах (ф.0503128),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включаемых в состав консолидированного Отчета о бюджетных обязательствах, либо на основании данных консолидированных Отчетов о бюджетных и денежных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обязательствах (ф.0503128),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составленных и представленных Межрегиональным операционным управлением Федерального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казначейства.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Отчета о бюджетных обязательствах (ф. 0503128) осуществляется в соответствии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191н с учетом положений Стандарта.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06016887"/>
              </p:ext>
            </p:extLst>
          </p:nvPr>
        </p:nvGraphicFramePr>
        <p:xfrm>
          <a:off x="848544" y="3517191"/>
          <a:ext cx="8424936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936"/>
              </a:tblGrid>
              <a:tr h="3005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бюджетные обязательства текущего (отчетного) финансового года по расходам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10934">
                <a:tc>
                  <a:txBody>
                    <a:bodyPr/>
                    <a:lstStyle/>
                    <a:p>
                      <a:pPr marL="45085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бюджетные обязательства текущего (отчетного) финансового года по выплатам источников             финансирования дефицита бюджета</a:t>
                      </a:r>
                      <a:endParaRPr lang="ru-RU" sz="1400" b="1" dirty="0"/>
                    </a:p>
                  </a:txBody>
                  <a:tcPr/>
                </a:tc>
              </a:tr>
              <a:tr h="3005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обязательства финансовых годов, следующих за текущим (отчетным) финансовым годом</a:t>
                      </a:r>
                      <a:endParaRPr lang="ru-RU" sz="14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C:\ФКР_РАБОТА\ИНСТРУКЦИЯ ПОЛЬЗОВАТЕЛЯМ\Картинки\галочка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544" y="3501008"/>
            <a:ext cx="468362" cy="374513"/>
          </a:xfrm>
          <a:prstGeom prst="rect">
            <a:avLst/>
          </a:prstGeom>
          <a:solidFill>
            <a:srgbClr val="BEBBE9"/>
          </a:solidFill>
          <a:ln>
            <a:solidFill>
              <a:schemeClr val="accent1">
                <a:lumMod val="75000"/>
              </a:schemeClr>
            </a:solidFill>
          </a:ln>
          <a:extLst/>
        </p:spPr>
      </p:pic>
      <p:pic>
        <p:nvPicPr>
          <p:cNvPr id="7" name="Picture 2" descr="C:\ФКР_РАБОТА\ИНСТРУКЦИЯ ПОЛЬЗОВАТЕЛЯМ\Картинки\галочка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537" y="3875521"/>
            <a:ext cx="473370" cy="417575"/>
          </a:xfrm>
          <a:prstGeom prst="rect">
            <a:avLst/>
          </a:prstGeom>
          <a:solidFill>
            <a:srgbClr val="BEBBE9"/>
          </a:solidFill>
          <a:ln>
            <a:solidFill>
              <a:schemeClr val="accent1">
                <a:lumMod val="75000"/>
              </a:schemeClr>
            </a:solidFill>
          </a:ln>
          <a:extLst/>
        </p:spPr>
      </p:pic>
      <p:pic>
        <p:nvPicPr>
          <p:cNvPr id="8" name="Picture 2" descr="C:\ФКР_РАБОТА\ИНСТРУКЦИЯ ПОЛЬЗОВАТЕЛЯМ\Картинки\галочка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535" y="4293096"/>
            <a:ext cx="473371" cy="351855"/>
          </a:xfrm>
          <a:prstGeom prst="rect">
            <a:avLst/>
          </a:prstGeom>
          <a:solidFill>
            <a:srgbClr val="BEBBE9"/>
          </a:solidFill>
          <a:ln>
            <a:solidFill>
              <a:schemeClr val="accent4">
                <a:lumMod val="75000"/>
              </a:schemeClr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xmlns="" val="114263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4528" y="1052736"/>
            <a:ext cx="8496944" cy="4934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О БЮДЖЕТНЫХ И ДЕНЕЖНЫХ ОБЯЗАТЕЛЬСТВАХ,</a:t>
            </a: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ФОРМИРУЕМЫЙ ОРГАНОМ КАЗНАЧЕЙСТВА (ф.0503129)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342900" algn="just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о бюджетных и денежных обязательствах (ф.0503129) формируется органом Федерального казначейства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 на основании данных о принятых (принимаемых) и исполненных получателем средств бюджета, администратором источников финансирования дефицита бюджета бюджетных и денежных обязательств и представляется соответствующему получателю средств бюджета, администратору источников финансирования дефицита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бюджета. Отчет (ф.0503129)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должен обеспечивать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сопоставление годовых объемов утвержденных (доведенных) бюджетных ассигнований, лимитов бюджетных обязательств получателей средств бюджета и администраторов источников финансирования дефицита бюджета с данными об обязательствах, возникающих в рамках осуществляемой ими бюджетной деятельности, и об исполнении принятых денежных обязательств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/>
              <a:t> </a:t>
            </a:r>
            <a:endParaRPr lang="ru-RU" sz="1400" dirty="0" smtClean="0"/>
          </a:p>
          <a:p>
            <a:pPr indent="342900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По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разделам Отчета о бюджетных и денежных обязательствах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(ф.0503129) отражаются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Обязательства текущего (отчетного) финансового года по расходам бюджета;</a:t>
            </a:r>
          </a:p>
          <a:p>
            <a:pPr marL="536575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Обязательства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текущего (отчетного) финансового года по выплатам источников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финансирования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дефицита бюджета;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 Обязательства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финансовых годов, следующих за текущим (отчетным) финансовым годом.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M:\05\0504\Презентации\Подколзин ВИ - все что было =)\К слайдам\iCAWVJ6A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6976" y="4336697"/>
            <a:ext cx="347146" cy="3448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  <a:extLst/>
        </p:spPr>
      </p:pic>
      <p:pic>
        <p:nvPicPr>
          <p:cNvPr id="4" name="Picture 2" descr="M:\05\0504\Презентации\Подколзин ВИ - все что было =)\К слайдам\iCAWVJ6A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032" y="5183621"/>
            <a:ext cx="347146" cy="360039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:\05\0504\Презентации\Подколзин ВИ - все что было =)\К слайдам\iCAWVJ6A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6976" y="4755054"/>
            <a:ext cx="347146" cy="344847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731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8544" y="1124744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бюджетных и денежных обязательствах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(ф.0503129) составляется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органом казначейства на основании данных о принятии и исполнении получателями средств бюджета, администраторами источников финансирования дефицита бюджета бюджетных и денежных обязательств и представляется ежемесячно в Межрегиональное операционное управление Федерального казначейства.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Консолидированный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бюджетных и денежных обязательствах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(ф.0503129) составляется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Межрегиональным операционным управлением Федерального казначейства по соответствующему бюджету публично-правового образования на основании консолидированных Отчетов о бюджетных и денежных обязательствах органов казначейства путем суммирования одноименных показателей, отраженных в соответствующих графах Отчетов о бюджетных и денежных обязательствах, включаемых в состав консолидированного Отчета о бюджетных и денежных обязательствах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На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данных консолидированного Отчета о бюджетных и денежных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обязательствах (ф.0503129)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соответствующему бюджету публично-правового образования Межрегиональным операционным управлением Федерального казначейства ежемесячно составляются консолидированные Отчеты о бюджетных и денежных обязательствах отдельно по каждому главному распорядителю средств бюджета (главному администратору источников финансирования дефицита бюджета). Указанные отчеты предоставляются главным распорядителям средств бюджета (главным администраторам источников финансирования дефицита бюджета) для включения в бюджетную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Формирование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Отчета о бюджетных и денежных обязательствах (ф. 0503129) осуществляется в соответствии с положениями пунктов 150.5 - 150.10 Инструкции N 191н с учетом положений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25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4028927228"/>
              </p:ext>
            </p:extLst>
          </p:nvPr>
        </p:nvGraphicFramePr>
        <p:xfrm>
          <a:off x="848544" y="3501008"/>
          <a:ext cx="8640960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48544" y="1052737"/>
            <a:ext cx="8640960" cy="2233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endParaRPr lang="ru-RU" sz="1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ctr"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ОТЧЕТ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 ИСПОЛНЕНИИ ПЛАНА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ФХД (ф.0503737)</a:t>
            </a:r>
          </a:p>
          <a:p>
            <a:pPr indent="342900" algn="just"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Отчет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 исполнении плана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ФХД (ф.053737)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должен обеспечивать сопоставление плановых назначений с данными об исполнении плана финансово-хозяйственной деятельности государственным (муниципальным) бюджетным, автономным учреждением.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Отчет об исполнении плана ФХД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(ф.0503737) составляется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государственным (муниципальным) бюджетным, автономным учреждением в разрезе следующих видов финансового обеспечения (деятельности):</a:t>
            </a:r>
            <a:endParaRPr lang="ru-RU" sz="14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1352600" y="3212976"/>
            <a:ext cx="7992888" cy="144016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598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4003605024"/>
              </p:ext>
            </p:extLst>
          </p:nvPr>
        </p:nvGraphicFramePr>
        <p:xfrm>
          <a:off x="1856656" y="1956136"/>
          <a:ext cx="6048672" cy="1544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04528" y="1052736"/>
            <a:ext cx="85689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Показатели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Отчета об исполнении плана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ФХД(ф.0503737)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отражаются в следующей </a:t>
            </a:r>
            <a:r>
              <a:rPr lang="ru-RU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структуре разделов:</a:t>
            </a:r>
            <a:endParaRPr lang="ru-RU" sz="1400" b="1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4528" y="3501009"/>
            <a:ext cx="8568952" cy="1063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исполнении плана ФХД (ф. 0503737) составляется государственным (муниципальным) бюджетным, автономным учреждением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разрезе видов финансового обеспечения (деятельности):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8174891"/>
              </p:ext>
            </p:extLst>
          </p:nvPr>
        </p:nvGraphicFramePr>
        <p:xfrm>
          <a:off x="704528" y="4437112"/>
          <a:ext cx="8568952" cy="1557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8952"/>
              </a:tblGrid>
              <a:tr h="1314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собственные доходы учреждения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614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субсидия на финансовое обеспечение выполнения государственного (муниципального) задания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EBBE9"/>
                    </a:solidFill>
                  </a:tcPr>
                </a:tc>
              </a:tr>
              <a:tr h="2614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субсидия на иные цели</a:t>
                      </a:r>
                      <a:endParaRPr lang="ru-RU" sz="1400" dirty="0"/>
                    </a:p>
                  </a:txBody>
                  <a:tcPr/>
                </a:tc>
              </a:tr>
              <a:tr h="26146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субсидия на цели осуществления капитальных вложений;</a:t>
                      </a:r>
                      <a:endParaRPr lang="ru-RU" sz="1400" dirty="0"/>
                    </a:p>
                  </a:txBody>
                  <a:tcPr/>
                </a:tc>
              </a:tr>
              <a:tr h="33864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средства по обязательному медицинскому страхованию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5775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8544" y="908721"/>
            <a:ext cx="8352928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Отчет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исполнении плана ФХД (ф. 0503737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составляется: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головным учреждением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на основании Отчетов об исполнении плана ФХД (ф. 0503737), составленных и представленных обособленными подразделениями, путем суммирования одноименных показателей по строкам и графам соответствующих разделов Отчета об исполнении плана ФХД (ф. 0503737) и исключения взаимосвязанных показателей отчетов, подлежащих консолидации;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финансовым </a:t>
            </a:r>
            <a:r>
              <a:rPr lang="ru-RU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органом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путем суммирования одноименных показателей по строкам и графам соответствующих разделов Отчета об исполнении плана ФХД (ф. 0503737), сформированных в соответствии с пунктом 59 СГС "Бюджетная информация";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учредителем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путем суммирования одноименных показателей по строкам и графам соответствующих разделов Отчета об исполнении плана ФХД (ф. 0503737), сформированного подведомственными ему учреждениями.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Формирование Отчета об исполнении плана ФХД (ф. 0503737) осуществляется в соответствии с положениями пунктов 34 - 45 Инструкции N 33н с учетом положений Стандарта.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844824"/>
            <a:ext cx="920553" cy="144016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xmlns="" val="118007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2560" y="1268760"/>
            <a:ext cx="8352928" cy="2977738"/>
          </a:xfrm>
          <a:prstGeom prst="rect">
            <a:avLst/>
          </a:prstGeom>
          <a:solidFill>
            <a:srgbClr val="FBFBFB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ОБ ОБЯЗАТЕЛЬСТВАХ УЧРЕЖДЕНИЯ (ф.0503138)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342900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об обязательствах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учреждения (ф.0503138)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должен обеспечивать сопоставление годовых объемов утвержденных показателей по расходам и выплатам в погашение заимствований государственного (муниципального) бюджетного, автономного учреждения с данными об обязательствах, возникающих в рамках деятельности государственного (муниципального) бюджетного, автономного учреждения, и об исполнении денежных обязательств.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Показатели Отчета об обязательствах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учреждения (ф.0503138)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отражаются в следующей </a:t>
            </a:r>
            <a:r>
              <a:rPr lang="ru-RU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структуре разделов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53613211"/>
              </p:ext>
            </p:extLst>
          </p:nvPr>
        </p:nvGraphicFramePr>
        <p:xfrm>
          <a:off x="1005632" y="3638512"/>
          <a:ext cx="7992888" cy="16723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992888"/>
              </a:tblGrid>
              <a:tr h="3665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Обязательства текущего (отчетного) финансового года по расходам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72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Обязательства текущего (отчетного) финансового года по выплатам источников финансирования дефицита учреждения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36069">
                <a:tc>
                  <a:txBody>
                    <a:bodyPr/>
                    <a:lstStyle/>
                    <a:p>
                      <a:pPr marL="0" indent="0" algn="just"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Обязательства финансовых годов, следующих за текущим (отчетным) финансовым годом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2557" y="3691940"/>
            <a:ext cx="353171" cy="2776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2557" y="4725144"/>
            <a:ext cx="353171" cy="2776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2558" y="4144055"/>
            <a:ext cx="353171" cy="27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159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0552" y="1196752"/>
            <a:ext cx="8640960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формировании показателей Отчета об обязательствах учреждения (ф.0503738) раскрытию подлежат суммы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-принимаемых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обязательств;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-обязательств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(обусловленной законом, иным нормативным правовым актом, договором или соглашением обязанности государственного (муниципального) бюджетного, автономного учреждения предоставить в соответствующем году физическому или юридическому лицу, публично-правовому образованию, субъекту международного права денежные средства учреждения), в том числе обособлено суммы обязательств учреждения с применением конкурентных способов определения поставщиков в соответствии с законодательством Российской Федерации;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-денежных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обязательств;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-отложенных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обязательств.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Годовые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объемы плановых показателей по разделам Отчета об обязательствах учреждения отражаются с учетом изменений, оформленных в соответствии с бюджетным законодательством Российской Федерации на отчетную дату.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стандарте разработан порядок консолидации отчета (ф.0503738) головным учреждением, учредителем, финансовым органом.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0552" y="1833217"/>
            <a:ext cx="353171" cy="2776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0551" y="3569067"/>
            <a:ext cx="353171" cy="2776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0551" y="3899349"/>
            <a:ext cx="353171" cy="2776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0550" y="2173458"/>
            <a:ext cx="353171" cy="2776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xmlns="" val="90663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2560" y="1196752"/>
            <a:ext cx="83529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 (ф.0503160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Пояснительной записки главным распорядителем, распорядителем, получателем бюджетных средств, главным администратором, администратором источников финансирования дефицита бюджета, главным администратором, администратором доходов бюджета, финансовым органом публично-правового образования раскрываются следующие сведения, содержащие бюджетную информацию: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исполнении текстовых статей закона (решения) о бюджете(таблица 3) ;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Сведения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бюджета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.(ф.0503164) ;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Сведения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 деятельности (ф. 0503162);</a:t>
            </a:r>
          </a:p>
          <a:p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defTabSz="179388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Сведения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изменениях бюджетной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росписи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главного распорядителя бюджетных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              (ф.0503163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Сведения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бюджета (ф. 0503164);</a:t>
            </a:r>
          </a:p>
          <a:p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Сведения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мероприятий в рамках целевых программ (ф. 0503166).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136576" y="2996952"/>
            <a:ext cx="299357" cy="2880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1</a:t>
            </a: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126256" y="3465625"/>
            <a:ext cx="299357" cy="25527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2</a:t>
            </a: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123044" y="5319892"/>
            <a:ext cx="299357" cy="25527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6</a:t>
            </a: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1107114" y="3903514"/>
            <a:ext cx="299357" cy="25527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3</a:t>
            </a: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123043" y="4971774"/>
            <a:ext cx="299357" cy="25527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5</a:t>
            </a: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107113" y="4293096"/>
            <a:ext cx="299357" cy="25527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4</a:t>
            </a: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805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76536" y="1052736"/>
            <a:ext cx="8568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76536" y="1360513"/>
            <a:ext cx="8568952" cy="5329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Сведения об исполнении текстовых статей закона (решения) о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бюджете содержат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описание статей закона (решений) о бюджете, имеющих отношение к деятельности субъекта отчетности, и информацию об их исполнении за отчетный период.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Сведения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 исполнении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бюджета (ф.0503164)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содержат обобщенные за отчетный период данные об утвержденных бюджетных назначениях (прогнозных показателях) по доходам, расходам и источникам финансирования дефицита бюджета, показатели исполнения бюджета субъектом отчетности (процент исполнения плановых (прогнозных) показателей, абсолютную разницу между плановыми (прогнозными) показателями и суммами исполненных бюджетных назначений), а также информацию о причинах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отклонений.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Стандартом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 Сведения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 исполнении бюджета формируются, в том числе, по показателям, не содержащим плановые (прогнозные) бюджетные назначения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Критерии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раскрытия показателей, подлежащих отражению в Сведениях об исполнении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бюджета (ф.0503164) устанавливаются настоящим Стандартом. 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Сведения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 результатах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деятельности (ф.0503162)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формируются в целях раскрытия обобщенных за отчетный период данных о плановых показателях и результатах деятельности субъекта бюджетной отчетности при выполнении государственных программ Российской Федерации (непрограммных направлений деятельности государственного органа) в разрезе государственных программ Российской Федерации; подпрограмм (федеральных целевых программ), предусмотренных в рамках государственных программ Российской Федерации, а также федеральных целевых программ, ведомственных целевых программ в рамках непрограммных направлений деятельности государственных органов); основных мероприятий (ведомственных целевых программ) в рамках подпрограмм государственных программ Российской Федерации, подпрограмм федеральных целевых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программ. Коды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бюджетной классификации, отраженные в Сведениях о результатах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деятельности (ф.0503162)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должны соответствовать кодам бюджетной классификации, отраженным в Отчете об исполнении бюджета главного распорядителя бюджетных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средств (ф.0503127).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101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4568" y="1124744"/>
            <a:ext cx="84249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4528" y="1124744"/>
            <a:ext cx="8568952" cy="4319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пояснениях к Сведениям о результатах деятельности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(ф.0503162) в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том числе раскрывается влияние неисполнения бюджетными, автономными учреждениями запланированных значений государственного задания на достижение показателей мероприятий программной (непрограммной) статьи расходов и анализ достижения запланированных результатов деятельности, по которым не определена принадлежность расходов в привязке к кодам бюджетной классификации.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Сведения об исполнении мероприятий в рамках целевых программ (ф.0503166)  содержат обобщенные за отчетный период плановые и фактические показатели выполнения федеральных целевых программ, предусмотренных в рамках государственных программ Российской Федерации, а также федеральных целевых программ, ведомственных целевых программ в рамках непрограммных направлений деятельности государственных органов, основных мероприятий (ведомственных целевых программ) в рамках подпрограмм федеральных целевых программ (далее - программы (мероприятия) целевых программ).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Показатели исполнения расходов по программам (мероприятиям) целевых программ, в том числе по показателям, не содержащим отклонений суммы исполненных бюджетных назначений от суммы назначений, утвержденных уточненной бюджетной росписью, отражаются в структуре Отчета об исполнении бюджета.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Сведениях об исполнении мероприятий в рамках целевых программ </a:t>
            </a:r>
            <a:r>
              <a:rPr lang="ru-RU" sz="140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(ф.0503166)раскрывается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в том числе объем неисполненных бюджетных назначений и причины неисполнения бюджетных назначений за отчетный период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94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0512" y="1340767"/>
            <a:ext cx="9001000" cy="5968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Коды бюджетной классификации, отраженные в Сведениях о результатах деятельности должны соответствовать кодам бюджетной классификации, отраженным в Отчете об исполнении бюджета главного распорядителя бюджетных средств.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пояснениях к Сведениям о результатах деятельности в том числе раскрывается влияние неисполнения бюджетными, автономными учреждениями запланированных значений государственного задания на достижение показателей мероприятий программной (непрограммной) статьи расходов и анализ достижения запланированных результатов деятельности, по которым не определена принадлежность расходов в привязке к кодам бюджетной классификации.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Сведения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 исполнении мероприятий в рамках целевых программ. Указанные Сведения содержат обобщенные за отчетный период плановые и фактические показатели выполнения федеральных целевых программ, предусмотренных в рамках государственных программ Российской Федерации, а также федеральных целевых программ, ведомственных целевых программ в рамках непрограммных направлений деятельности государственных органов, основных мероприятий (ведомственных целевых программ) в рамках подпрограмм федеральных целевых программ (далее - программы (мероприятия) целевых программ).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Показатели исполнения расходов по программам (мероприятиям) целевых программ, в том числе по показателям, не содержащим отклонений суммы исполненных бюджетных назначений от суммы назначений, утвержденных уточненной бюджетной росписью, отражаются в структуре Отчета об исполнении бюджета.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Сведениях об исполнении мероприятий в рамках целевых программ раскрывается, в том числе объем неисполненных бюджетных назначений и причины неисполнения бюджетных назначений за отчетный период.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Сведения о целевых иностранных кредитах. Указанные Сведения содержат информацию об утвержденном плановом годовом объеме использования целевого иностранного кредита и сумме использования целевого иностранного кредита.</a:t>
            </a:r>
            <a:endParaRPr lang="ru-RU" sz="1400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400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72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8544" y="1124744"/>
            <a:ext cx="8640960" cy="3772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ПОЯСНИТЕЛЬНАЯ ЗАПИСКА К ОТЧЕТУ ОБ ИСПОЛНЕНИИ</a:t>
            </a:r>
            <a:endParaRPr lang="ru-RU" sz="16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КОНСОЛИДИРОВАННОГО БЮДЖЕТА (ф.0503360)</a:t>
            </a:r>
            <a:endParaRPr lang="ru-RU" sz="16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составе Пояснительной записки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к отчету от исполнении консолидированного бюджета (ф.0503360) финансовым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органом, уполномоченным на формирование Отчета об исполнении консолидированного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бюджета (ф.0503317),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раскрываются Сведения об исполнении консолидированного бюджета. Указанные Сведения составляются на основании показателей Отчета об исполнении консолидированного бюджета (ф.0503317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Сведений об исполнении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бюджета (ф.0503164) 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и Сведений об исполнении консолидированного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бюджета(ф.0503364),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сформированных финансовыми органами бюджетов (консолидированных бюджетов) бюджетной системы Российской Федерации, включаемых в указанный Отчет.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Сведения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 исполнении консолидированного бюджета составляются финансовым органом, уполномоченным на формирование Отчета об исполнении консолидированного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бюджета (ф.0503317),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раздельно по показателям консолидированного бюджета субъекта Российской Федерации, консолидированного бюджета субъекта Российской Федерации и территориального государственного внебюджетного фонда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042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2520" y="1196752"/>
            <a:ext cx="8568952" cy="513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ПОЯСНИТЕЛЬНАЯ ЗАПИСКА К БАЛАНСУ УЧРЕЖДЕНИЯ (ф.0503760)</a:t>
            </a:r>
            <a:endParaRPr lang="ru-RU" sz="16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составе годовой Пояснительной записки к Балансу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учреждения (ф.0503760)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государственным (муниципальным) бюджетным, автономным учреждением раскрываются следующие сведения, содержащие бюджетную информацию: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- сведения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 результатах деятельности по исполнению государственного (муниципального) задания. Указанные Сведения содержат обобщенные за отчетный период утвержденные плановые и фактические показатели деятельности государственного (муниципального) учреждения по исполнению государственного (муниципального) задания в натуральном и стоимостном выражении, в том числе разница между плановыми и фактическими показателями, а также информация о причинах неисполнения государственного (муниципального)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задания. Указанные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Сведения и подлежат представлению главному распорядителю средств бюджета, предоставившему субсидию на выполнение государственного (муниципального) задания.</a:t>
            </a: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- сведения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 исполнении мероприятий в рамках субсидий на иные цели и на цели осуществления капитальных вложений. Указанные Сведения содержат утвержденные плановые и фактические показатели исполнения учреждением (обособленным подразделением) за отчетный период мероприятий, финансовое обеспечение которых осуществляется за счет субсидий на иные цели, в том числе на цели осуществления капитальных вложений. В указанных Сведениях раскрываются суммы неисполненных назначений и приводится информация о причинах неисполнения.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-сведения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 целевых иностранных кредитах. Указанные Сведения содержат информацию об утвержденном плановом годовом объеме использования целевого иностранного кредита и сумме использования целевого иностранного кредита.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91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F497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2472</TotalTime>
  <Words>3297</Words>
  <Application>Microsoft Office PowerPoint</Application>
  <PresentationFormat>Лист A4 (210x297 мм)</PresentationFormat>
  <Paragraphs>447</Paragraphs>
  <Slides>31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obu9</dc:creator>
  <cp:lastModifiedBy>obu14</cp:lastModifiedBy>
  <cp:revision>262</cp:revision>
  <cp:lastPrinted>2018-11-06T09:30:31Z</cp:lastPrinted>
  <dcterms:created xsi:type="dcterms:W3CDTF">2018-07-02T05:54:44Z</dcterms:created>
  <dcterms:modified xsi:type="dcterms:W3CDTF">2020-06-05T04:24:16Z</dcterms:modified>
</cp:coreProperties>
</file>