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7"/>
  </p:notesMasterIdLst>
  <p:sldIdLst>
    <p:sldId id="256" r:id="rId2"/>
    <p:sldId id="259" r:id="rId3"/>
    <p:sldId id="260" r:id="rId4"/>
    <p:sldId id="290" r:id="rId5"/>
    <p:sldId id="261" r:id="rId6"/>
    <p:sldId id="262" r:id="rId7"/>
    <p:sldId id="263" r:id="rId8"/>
    <p:sldId id="264" r:id="rId9"/>
    <p:sldId id="265" r:id="rId10"/>
    <p:sldId id="266" r:id="rId11"/>
    <p:sldId id="267" r:id="rId12"/>
    <p:sldId id="268" r:id="rId13"/>
    <p:sldId id="269" r:id="rId14"/>
    <p:sldId id="271" r:id="rId15"/>
    <p:sldId id="272" r:id="rId16"/>
    <p:sldId id="275" r:id="rId17"/>
    <p:sldId id="276" r:id="rId18"/>
    <p:sldId id="277" r:id="rId19"/>
    <p:sldId id="279" r:id="rId20"/>
    <p:sldId id="280" r:id="rId21"/>
    <p:sldId id="282" r:id="rId22"/>
    <p:sldId id="284" r:id="rId23"/>
    <p:sldId id="285" r:id="rId24"/>
    <p:sldId id="287" r:id="rId25"/>
    <p:sldId id="289" r:id="rId26"/>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270F"/>
    <a:srgbClr val="405388"/>
    <a:srgbClr val="FFCCCC"/>
    <a:srgbClr val="EA9E96"/>
    <a:srgbClr val="FFFFCC"/>
    <a:srgbClr val="FF6699"/>
    <a:srgbClr val="9999FF"/>
    <a:srgbClr val="CCCCFF"/>
    <a:srgbClr val="FFFF66"/>
    <a:srgbClr val="CCE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224" autoAdjust="0"/>
  </p:normalViewPr>
  <p:slideViewPr>
    <p:cSldViewPr>
      <p:cViewPr varScale="1">
        <p:scale>
          <a:sx n="86" d="100"/>
          <a:sy n="86" d="100"/>
        </p:scale>
        <p:origin x="-136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197B08-511B-4493-A35B-71F3A161330B}" type="doc">
      <dgm:prSet loTypeId="urn:microsoft.com/office/officeart/2005/8/layout/hList6" loCatId="list" qsTypeId="urn:microsoft.com/office/officeart/2005/8/quickstyle/simple2" qsCatId="simple" csTypeId="urn:microsoft.com/office/officeart/2005/8/colors/colorful5" csCatId="colorful" phldr="1"/>
      <dgm:spPr/>
      <dgm:t>
        <a:bodyPr/>
        <a:lstStyle/>
        <a:p>
          <a:endParaRPr lang="ru-RU"/>
        </a:p>
      </dgm:t>
    </dgm:pt>
    <dgm:pt modelId="{9221767C-8E83-431C-9DAE-0C946AD44DF0}">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ru-RU" sz="1400" b="1" dirty="0" smtClean="0">
              <a:ea typeface="Times New Roman" panose="02020603050405020304" pitchFamily="18" charset="0"/>
              <a:cs typeface="Calibri" panose="020F0502020204030204" pitchFamily="34" charset="0"/>
            </a:rPr>
            <a:t>Земля (земельные) участки)</a:t>
          </a:r>
          <a:endParaRPr lang="ru-RU" sz="1400" b="1" dirty="0"/>
        </a:p>
      </dgm:t>
    </dgm:pt>
    <dgm:pt modelId="{CBE1ADEC-AFD6-4B46-BBA4-1FEBBBF65FF3}" type="parTrans" cxnId="{CB7B23F3-4F2D-49AF-BCD5-0F60D7EB0D65}">
      <dgm:prSet/>
      <dgm:spPr/>
      <dgm:t>
        <a:bodyPr/>
        <a:lstStyle/>
        <a:p>
          <a:endParaRPr lang="ru-RU"/>
        </a:p>
      </dgm:t>
    </dgm:pt>
    <dgm:pt modelId="{8E68919F-B5BA-4CC6-B2C1-7A3B7D97F620}" type="sibTrans" cxnId="{CB7B23F3-4F2D-49AF-BCD5-0F60D7EB0D65}">
      <dgm:prSet/>
      <dgm:spPr/>
      <dgm:t>
        <a:bodyPr/>
        <a:lstStyle/>
        <a:p>
          <a:endParaRPr lang="ru-RU"/>
        </a:p>
      </dgm:t>
    </dgm:pt>
    <dgm:pt modelId="{4EA9C65F-1288-4F96-AACA-F991C2F77F0F}">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ru-RU" sz="1400" b="1" dirty="0" smtClean="0"/>
            <a:t>Водные ресурсы</a:t>
          </a:r>
          <a:endParaRPr lang="ru-RU" sz="1400" b="1" dirty="0"/>
        </a:p>
      </dgm:t>
    </dgm:pt>
    <dgm:pt modelId="{9B035666-86D3-4F53-A0C3-9F996BE8C8BB}" type="parTrans" cxnId="{BF37D7DD-672E-4020-B822-A83CC1D4461C}">
      <dgm:prSet/>
      <dgm:spPr/>
      <dgm:t>
        <a:bodyPr/>
        <a:lstStyle/>
        <a:p>
          <a:endParaRPr lang="ru-RU"/>
        </a:p>
      </dgm:t>
    </dgm:pt>
    <dgm:pt modelId="{E068BFAD-E8A6-46EF-87F3-935C69E57E38}" type="sibTrans" cxnId="{BF37D7DD-672E-4020-B822-A83CC1D4461C}">
      <dgm:prSet/>
      <dgm:spPr/>
      <dgm:t>
        <a:bodyPr/>
        <a:lstStyle/>
        <a:p>
          <a:endParaRPr lang="ru-RU"/>
        </a:p>
      </dgm:t>
    </dgm:pt>
    <dgm:pt modelId="{A90D2F9A-72BC-4AE9-8741-E202541140ED}">
      <dgm:prSet custT="1">
        <dgm:style>
          <a:lnRef idx="1">
            <a:schemeClr val="accent1"/>
          </a:lnRef>
          <a:fillRef idx="2">
            <a:schemeClr val="accent1"/>
          </a:fillRef>
          <a:effectRef idx="1">
            <a:schemeClr val="accent1"/>
          </a:effectRef>
          <a:fontRef idx="minor">
            <a:schemeClr val="dk1"/>
          </a:fontRef>
        </dgm:style>
      </dgm:prSet>
      <dgm:spPr/>
      <dgm:t>
        <a:bodyPr/>
        <a:lstStyle/>
        <a:p>
          <a:r>
            <a:rPr lang="ru-RU" sz="1400" b="1" dirty="0" smtClean="0">
              <a:ea typeface="Times New Roman" panose="02020603050405020304" pitchFamily="18" charset="0"/>
              <a:cs typeface="Calibri" panose="020F0502020204030204" pitchFamily="34" charset="0"/>
            </a:rPr>
            <a:t>Ресурсы недр</a:t>
          </a:r>
          <a:endParaRPr lang="ru-RU" sz="1400" b="1" dirty="0">
            <a:ea typeface="Times New Roman" panose="02020603050405020304" pitchFamily="18" charset="0"/>
            <a:cs typeface="Calibri" panose="020F0502020204030204" pitchFamily="34" charset="0"/>
          </a:endParaRPr>
        </a:p>
      </dgm:t>
    </dgm:pt>
    <dgm:pt modelId="{6AC4B979-A66C-456E-808E-7D599B7D553C}" type="parTrans" cxnId="{794095BE-6FAD-47A0-9A92-2F0E80D501FB}">
      <dgm:prSet/>
      <dgm:spPr/>
      <dgm:t>
        <a:bodyPr/>
        <a:lstStyle/>
        <a:p>
          <a:endParaRPr lang="ru-RU"/>
        </a:p>
      </dgm:t>
    </dgm:pt>
    <dgm:pt modelId="{34AC0088-71E2-4AFA-B91E-73DEB79E45E1}" type="sibTrans" cxnId="{794095BE-6FAD-47A0-9A92-2F0E80D501FB}">
      <dgm:prSet/>
      <dgm:spPr/>
      <dgm:t>
        <a:bodyPr/>
        <a:lstStyle/>
        <a:p>
          <a:endParaRPr lang="ru-RU"/>
        </a:p>
      </dgm:t>
    </dgm:pt>
    <dgm:pt modelId="{4661F505-C3BF-401A-9AB5-960BF192DA40}">
      <dgm:prSet custT="1">
        <dgm:style>
          <a:lnRef idx="1">
            <a:schemeClr val="accent4"/>
          </a:lnRef>
          <a:fillRef idx="2">
            <a:schemeClr val="accent4"/>
          </a:fillRef>
          <a:effectRef idx="1">
            <a:schemeClr val="accent4"/>
          </a:effectRef>
          <a:fontRef idx="minor">
            <a:schemeClr val="dk1"/>
          </a:fontRef>
        </dgm:style>
      </dgm:prSet>
      <dgm:spPr/>
      <dgm:t>
        <a:bodyPr/>
        <a:lstStyle/>
        <a:p>
          <a:r>
            <a:rPr lang="ru-RU" sz="1400" b="1" dirty="0" smtClean="0">
              <a:ea typeface="Times New Roman" panose="02020603050405020304" pitchFamily="18" charset="0"/>
              <a:cs typeface="Calibri" panose="020F0502020204030204" pitchFamily="34" charset="0"/>
            </a:rPr>
            <a:t>Прочие непроизведенные активы</a:t>
          </a:r>
          <a:endParaRPr lang="ru-RU" sz="1400" b="1" dirty="0">
            <a:ea typeface="Times New Roman" panose="02020603050405020304" pitchFamily="18" charset="0"/>
            <a:cs typeface="Calibri" panose="020F0502020204030204" pitchFamily="34" charset="0"/>
          </a:endParaRPr>
        </a:p>
      </dgm:t>
    </dgm:pt>
    <dgm:pt modelId="{932A6D2E-078D-48CC-8922-00247C0F6DCA}" type="parTrans" cxnId="{0E322C65-6F9F-45DE-B4C0-F01C630046A3}">
      <dgm:prSet/>
      <dgm:spPr/>
      <dgm:t>
        <a:bodyPr/>
        <a:lstStyle/>
        <a:p>
          <a:endParaRPr lang="ru-RU"/>
        </a:p>
      </dgm:t>
    </dgm:pt>
    <dgm:pt modelId="{8EE40972-AB66-4849-9D60-2D5AFAE9027D}" type="sibTrans" cxnId="{0E322C65-6F9F-45DE-B4C0-F01C630046A3}">
      <dgm:prSet/>
      <dgm:spPr/>
      <dgm:t>
        <a:bodyPr/>
        <a:lstStyle/>
        <a:p>
          <a:endParaRPr lang="ru-RU"/>
        </a:p>
      </dgm:t>
    </dgm:pt>
    <dgm:pt modelId="{55886C9F-E57C-47DD-A39E-E5DFB939169F}">
      <dgm:prSet custT="1">
        <dgm:style>
          <a:lnRef idx="1">
            <a:schemeClr val="accent5"/>
          </a:lnRef>
          <a:fillRef idx="2">
            <a:schemeClr val="accent5"/>
          </a:fillRef>
          <a:effectRef idx="1">
            <a:schemeClr val="accent5"/>
          </a:effectRef>
          <a:fontRef idx="minor">
            <a:schemeClr val="dk1"/>
          </a:fontRef>
        </dgm:style>
      </dgm:prSet>
      <dgm:spPr/>
      <dgm:t>
        <a:bodyPr/>
        <a:lstStyle/>
        <a:p>
          <a:r>
            <a:rPr lang="ru-RU" sz="1400" b="1" dirty="0" smtClean="0">
              <a:ea typeface="Times New Roman" panose="02020603050405020304" pitchFamily="18" charset="0"/>
              <a:cs typeface="Calibri" panose="020F0502020204030204" pitchFamily="34" charset="0"/>
            </a:rPr>
            <a:t>Некультивируемые биологические ресурсы</a:t>
          </a:r>
          <a:endParaRPr lang="ru-RU" sz="1400" b="1" dirty="0"/>
        </a:p>
      </dgm:t>
    </dgm:pt>
    <dgm:pt modelId="{DDDA6622-82D9-47E9-96E4-0FAFB3006DA1}" type="parTrans" cxnId="{5B188EDE-6E56-4499-9955-0ABBF00E13F0}">
      <dgm:prSet/>
      <dgm:spPr/>
      <dgm:t>
        <a:bodyPr/>
        <a:lstStyle/>
        <a:p>
          <a:endParaRPr lang="ru-RU"/>
        </a:p>
      </dgm:t>
    </dgm:pt>
    <dgm:pt modelId="{5FB6810F-4ABD-4A78-9B8F-DDC2EDAA59C3}" type="sibTrans" cxnId="{5B188EDE-6E56-4499-9955-0ABBF00E13F0}">
      <dgm:prSet/>
      <dgm:spPr/>
      <dgm:t>
        <a:bodyPr/>
        <a:lstStyle/>
        <a:p>
          <a:endParaRPr lang="ru-RU"/>
        </a:p>
      </dgm:t>
    </dgm:pt>
    <dgm:pt modelId="{75FA58EE-7B74-4F96-8944-B0ED464EFBAE}" type="pres">
      <dgm:prSet presAssocID="{66197B08-511B-4493-A35B-71F3A161330B}" presName="Name0" presStyleCnt="0">
        <dgm:presLayoutVars>
          <dgm:dir/>
          <dgm:resizeHandles val="exact"/>
        </dgm:presLayoutVars>
      </dgm:prSet>
      <dgm:spPr/>
      <dgm:t>
        <a:bodyPr/>
        <a:lstStyle/>
        <a:p>
          <a:endParaRPr lang="ru-RU"/>
        </a:p>
      </dgm:t>
    </dgm:pt>
    <dgm:pt modelId="{881960DB-0939-4308-B70B-5E8DD5DBFFE2}" type="pres">
      <dgm:prSet presAssocID="{9221767C-8E83-431C-9DAE-0C946AD44DF0}" presName="node" presStyleLbl="node1" presStyleIdx="0" presStyleCnt="5" custAng="0" custScaleX="47691" custLinFactX="11473" custLinFactNeighborX="100000" custLinFactNeighborY="2326">
        <dgm:presLayoutVars>
          <dgm:bulletEnabled val="1"/>
        </dgm:presLayoutVars>
      </dgm:prSet>
      <dgm:spPr/>
      <dgm:t>
        <a:bodyPr/>
        <a:lstStyle/>
        <a:p>
          <a:endParaRPr lang="ru-RU"/>
        </a:p>
      </dgm:t>
    </dgm:pt>
    <dgm:pt modelId="{A820E526-5BF2-4DB3-A55B-4FBFBF2FA238}" type="pres">
      <dgm:prSet presAssocID="{8E68919F-B5BA-4CC6-B2C1-7A3B7D97F620}" presName="sibTrans" presStyleCnt="0"/>
      <dgm:spPr/>
    </dgm:pt>
    <dgm:pt modelId="{0BC58581-C072-4419-9F97-4F6F8A9F330F}" type="pres">
      <dgm:prSet presAssocID="{A90D2F9A-72BC-4AE9-8741-E202541140ED}" presName="node" presStyleLbl="node1" presStyleIdx="1" presStyleCnt="5" custScaleX="27116" custLinFactX="6738" custLinFactNeighborX="100000" custLinFactNeighborY="1661">
        <dgm:presLayoutVars>
          <dgm:bulletEnabled val="1"/>
        </dgm:presLayoutVars>
      </dgm:prSet>
      <dgm:spPr/>
      <dgm:t>
        <a:bodyPr/>
        <a:lstStyle/>
        <a:p>
          <a:endParaRPr lang="ru-RU"/>
        </a:p>
      </dgm:t>
    </dgm:pt>
    <dgm:pt modelId="{3D8371D8-1C73-4CCC-9F33-5BB52EAF5146}" type="pres">
      <dgm:prSet presAssocID="{34AC0088-71E2-4AFA-B91E-73DEB79E45E1}" presName="sibTrans" presStyleCnt="0"/>
      <dgm:spPr/>
    </dgm:pt>
    <dgm:pt modelId="{8A86E408-8A02-4D34-AC2C-2A68B328A5B8}" type="pres">
      <dgm:prSet presAssocID="{4EA9C65F-1288-4F96-AACA-F991C2F77F0F}" presName="node" presStyleLbl="node1" presStyleIdx="2" presStyleCnt="5" custScaleX="32243" custLinFactX="1979" custLinFactNeighborX="100000">
        <dgm:presLayoutVars>
          <dgm:bulletEnabled val="1"/>
        </dgm:presLayoutVars>
      </dgm:prSet>
      <dgm:spPr/>
      <dgm:t>
        <a:bodyPr/>
        <a:lstStyle/>
        <a:p>
          <a:endParaRPr lang="ru-RU"/>
        </a:p>
      </dgm:t>
    </dgm:pt>
    <dgm:pt modelId="{5EA39358-F24C-4A46-9C00-52ABD30BB3D8}" type="pres">
      <dgm:prSet presAssocID="{E068BFAD-E8A6-46EF-87F3-935C69E57E38}" presName="sibTrans" presStyleCnt="0"/>
      <dgm:spPr/>
    </dgm:pt>
    <dgm:pt modelId="{34962F9A-3FDA-48C9-8D25-7F356F43A95A}" type="pres">
      <dgm:prSet presAssocID="{55886C9F-E57C-47DD-A39E-E5DFB939169F}" presName="node" presStyleLbl="node1" presStyleIdx="3" presStyleCnt="5" custScaleX="43235" custLinFactNeighborX="59229" custLinFactNeighborY="2326">
        <dgm:presLayoutVars>
          <dgm:bulletEnabled val="1"/>
        </dgm:presLayoutVars>
      </dgm:prSet>
      <dgm:spPr/>
      <dgm:t>
        <a:bodyPr/>
        <a:lstStyle/>
        <a:p>
          <a:endParaRPr lang="ru-RU"/>
        </a:p>
      </dgm:t>
    </dgm:pt>
    <dgm:pt modelId="{7F1FBEF9-A22E-479D-9FEA-68959C3A03B3}" type="pres">
      <dgm:prSet presAssocID="{5FB6810F-4ABD-4A78-9B8F-DDC2EDAA59C3}" presName="sibTrans" presStyleCnt="0"/>
      <dgm:spPr/>
    </dgm:pt>
    <dgm:pt modelId="{FB8ABBEE-E8BE-444B-8271-9A78774FE666}" type="pres">
      <dgm:prSet presAssocID="{4661F505-C3BF-401A-9AB5-960BF192DA40}" presName="node" presStyleLbl="node1" presStyleIdx="4" presStyleCnt="5" custScaleX="37792" custLinFactX="3852" custLinFactNeighborX="100000" custLinFactNeighborY="2477">
        <dgm:presLayoutVars>
          <dgm:bulletEnabled val="1"/>
        </dgm:presLayoutVars>
      </dgm:prSet>
      <dgm:spPr/>
      <dgm:t>
        <a:bodyPr/>
        <a:lstStyle/>
        <a:p>
          <a:endParaRPr lang="ru-RU"/>
        </a:p>
      </dgm:t>
    </dgm:pt>
  </dgm:ptLst>
  <dgm:cxnLst>
    <dgm:cxn modelId="{37108D29-EDB5-4A5E-AC82-92A64789483C}" type="presOf" srcId="{A90D2F9A-72BC-4AE9-8741-E202541140ED}" destId="{0BC58581-C072-4419-9F97-4F6F8A9F330F}" srcOrd="0" destOrd="0" presId="urn:microsoft.com/office/officeart/2005/8/layout/hList6"/>
    <dgm:cxn modelId="{0E322C65-6F9F-45DE-B4C0-F01C630046A3}" srcId="{66197B08-511B-4493-A35B-71F3A161330B}" destId="{4661F505-C3BF-401A-9AB5-960BF192DA40}" srcOrd="4" destOrd="0" parTransId="{932A6D2E-078D-48CC-8922-00247C0F6DCA}" sibTransId="{8EE40972-AB66-4849-9D60-2D5AFAE9027D}"/>
    <dgm:cxn modelId="{20082512-8080-4CF2-A2AD-6DE1FA34DED1}" type="presOf" srcId="{55886C9F-E57C-47DD-A39E-E5DFB939169F}" destId="{34962F9A-3FDA-48C9-8D25-7F356F43A95A}" srcOrd="0" destOrd="0" presId="urn:microsoft.com/office/officeart/2005/8/layout/hList6"/>
    <dgm:cxn modelId="{BF37D7DD-672E-4020-B822-A83CC1D4461C}" srcId="{66197B08-511B-4493-A35B-71F3A161330B}" destId="{4EA9C65F-1288-4F96-AACA-F991C2F77F0F}" srcOrd="2" destOrd="0" parTransId="{9B035666-86D3-4F53-A0C3-9F996BE8C8BB}" sibTransId="{E068BFAD-E8A6-46EF-87F3-935C69E57E38}"/>
    <dgm:cxn modelId="{5B188EDE-6E56-4499-9955-0ABBF00E13F0}" srcId="{66197B08-511B-4493-A35B-71F3A161330B}" destId="{55886C9F-E57C-47DD-A39E-E5DFB939169F}" srcOrd="3" destOrd="0" parTransId="{DDDA6622-82D9-47E9-96E4-0FAFB3006DA1}" sibTransId="{5FB6810F-4ABD-4A78-9B8F-DDC2EDAA59C3}"/>
    <dgm:cxn modelId="{CB7B23F3-4F2D-49AF-BCD5-0F60D7EB0D65}" srcId="{66197B08-511B-4493-A35B-71F3A161330B}" destId="{9221767C-8E83-431C-9DAE-0C946AD44DF0}" srcOrd="0" destOrd="0" parTransId="{CBE1ADEC-AFD6-4B46-BBA4-1FEBBBF65FF3}" sibTransId="{8E68919F-B5BA-4CC6-B2C1-7A3B7D97F620}"/>
    <dgm:cxn modelId="{D33A586E-0896-469A-9888-2A7170D7E096}" type="presOf" srcId="{4661F505-C3BF-401A-9AB5-960BF192DA40}" destId="{FB8ABBEE-E8BE-444B-8271-9A78774FE666}" srcOrd="0" destOrd="0" presId="urn:microsoft.com/office/officeart/2005/8/layout/hList6"/>
    <dgm:cxn modelId="{49DB7A7B-8B8B-4B00-A856-9D71718D3856}" type="presOf" srcId="{9221767C-8E83-431C-9DAE-0C946AD44DF0}" destId="{881960DB-0939-4308-B70B-5E8DD5DBFFE2}" srcOrd="0" destOrd="0" presId="urn:microsoft.com/office/officeart/2005/8/layout/hList6"/>
    <dgm:cxn modelId="{794095BE-6FAD-47A0-9A92-2F0E80D501FB}" srcId="{66197B08-511B-4493-A35B-71F3A161330B}" destId="{A90D2F9A-72BC-4AE9-8741-E202541140ED}" srcOrd="1" destOrd="0" parTransId="{6AC4B979-A66C-456E-808E-7D599B7D553C}" sibTransId="{34AC0088-71E2-4AFA-B91E-73DEB79E45E1}"/>
    <dgm:cxn modelId="{1BF660D8-B994-4098-B1AE-C4436D1066D9}" type="presOf" srcId="{4EA9C65F-1288-4F96-AACA-F991C2F77F0F}" destId="{8A86E408-8A02-4D34-AC2C-2A68B328A5B8}" srcOrd="0" destOrd="0" presId="urn:microsoft.com/office/officeart/2005/8/layout/hList6"/>
    <dgm:cxn modelId="{C0878FA2-071C-4923-BEF1-85A870926B15}" type="presOf" srcId="{66197B08-511B-4493-A35B-71F3A161330B}" destId="{75FA58EE-7B74-4F96-8944-B0ED464EFBAE}" srcOrd="0" destOrd="0" presId="urn:microsoft.com/office/officeart/2005/8/layout/hList6"/>
    <dgm:cxn modelId="{8669B7B0-626B-4684-A5F6-D07D935244CE}" type="presParOf" srcId="{75FA58EE-7B74-4F96-8944-B0ED464EFBAE}" destId="{881960DB-0939-4308-B70B-5E8DD5DBFFE2}" srcOrd="0" destOrd="0" presId="urn:microsoft.com/office/officeart/2005/8/layout/hList6"/>
    <dgm:cxn modelId="{50FF4C0E-777B-4390-A551-9D1E9BABB8F5}" type="presParOf" srcId="{75FA58EE-7B74-4F96-8944-B0ED464EFBAE}" destId="{A820E526-5BF2-4DB3-A55B-4FBFBF2FA238}" srcOrd="1" destOrd="0" presId="urn:microsoft.com/office/officeart/2005/8/layout/hList6"/>
    <dgm:cxn modelId="{4CFF646B-4E1B-4E17-898F-3D8B5398C30E}" type="presParOf" srcId="{75FA58EE-7B74-4F96-8944-B0ED464EFBAE}" destId="{0BC58581-C072-4419-9F97-4F6F8A9F330F}" srcOrd="2" destOrd="0" presId="urn:microsoft.com/office/officeart/2005/8/layout/hList6"/>
    <dgm:cxn modelId="{51397954-EFE6-41D4-B121-74F457B579AE}" type="presParOf" srcId="{75FA58EE-7B74-4F96-8944-B0ED464EFBAE}" destId="{3D8371D8-1C73-4CCC-9F33-5BB52EAF5146}" srcOrd="3" destOrd="0" presId="urn:microsoft.com/office/officeart/2005/8/layout/hList6"/>
    <dgm:cxn modelId="{04AFAE8F-26DC-4181-B751-85097242B67E}" type="presParOf" srcId="{75FA58EE-7B74-4F96-8944-B0ED464EFBAE}" destId="{8A86E408-8A02-4D34-AC2C-2A68B328A5B8}" srcOrd="4" destOrd="0" presId="urn:microsoft.com/office/officeart/2005/8/layout/hList6"/>
    <dgm:cxn modelId="{C94B8B66-7D42-4FFA-A27C-ADAA37A4B19C}" type="presParOf" srcId="{75FA58EE-7B74-4F96-8944-B0ED464EFBAE}" destId="{5EA39358-F24C-4A46-9C00-52ABD30BB3D8}" srcOrd="5" destOrd="0" presId="urn:microsoft.com/office/officeart/2005/8/layout/hList6"/>
    <dgm:cxn modelId="{7D99E25A-2F60-4CB1-AF34-7F20D4457C7C}" type="presParOf" srcId="{75FA58EE-7B74-4F96-8944-B0ED464EFBAE}" destId="{34962F9A-3FDA-48C9-8D25-7F356F43A95A}" srcOrd="6" destOrd="0" presId="urn:microsoft.com/office/officeart/2005/8/layout/hList6"/>
    <dgm:cxn modelId="{CD78B36E-3439-4FB2-8752-DC0CF0691B6D}" type="presParOf" srcId="{75FA58EE-7B74-4F96-8944-B0ED464EFBAE}" destId="{7F1FBEF9-A22E-479D-9FEA-68959C3A03B3}" srcOrd="7" destOrd="0" presId="urn:microsoft.com/office/officeart/2005/8/layout/hList6"/>
    <dgm:cxn modelId="{84D6CF32-404C-4607-979A-B0FD10D5E3C3}" type="presParOf" srcId="{75FA58EE-7B74-4F96-8944-B0ED464EFBAE}" destId="{FB8ABBEE-E8BE-444B-8271-9A78774FE666}" srcOrd="8" destOrd="0" presId="urn:microsoft.com/office/officeart/2005/8/layout/h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5A7C85-98E2-4E5B-B5BD-030525FE607B}"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ru-RU"/>
        </a:p>
      </dgm:t>
    </dgm:pt>
    <dgm:pt modelId="{3FB6D4E8-EB70-492A-BA01-8F6E4840C18F}">
      <dgm:prSet>
        <dgm:style>
          <a:lnRef idx="1">
            <a:schemeClr val="accent1"/>
          </a:lnRef>
          <a:fillRef idx="2">
            <a:schemeClr val="accent1"/>
          </a:fillRef>
          <a:effectRef idx="1">
            <a:schemeClr val="accent1"/>
          </a:effectRef>
          <a:fontRef idx="minor">
            <a:schemeClr val="dk1"/>
          </a:fontRef>
        </dgm:style>
      </dgm:prSet>
      <dgm:spPr/>
      <dgm:t>
        <a:bodyPr/>
        <a:lstStyle/>
        <a:p>
          <a:pPr algn="just" rtl="0"/>
          <a:r>
            <a:rPr lang="ru-RU" dirty="0" smtClean="0"/>
            <a:t>а) в части учета земельных участков (в том числе искусственно созданных), на которые разграничена государственная собственность, как внесенных, так и не внесенных в государственный кадастр недвижимости, независимо от факта их использования в деятельности учреждения, - организации бюджетной сферы, за которыми указанные земельные участки закреплены на праве постоянного (бессрочного) пользования;</a:t>
          </a:r>
          <a:endParaRPr lang="ru-RU" dirty="0"/>
        </a:p>
      </dgm:t>
    </dgm:pt>
    <dgm:pt modelId="{90842927-68EF-4C94-8C5B-7F270A77D2F9}" type="parTrans" cxnId="{DF7F36C1-4242-476E-A85A-B77588BE64E3}">
      <dgm:prSet/>
      <dgm:spPr/>
      <dgm:t>
        <a:bodyPr/>
        <a:lstStyle/>
        <a:p>
          <a:endParaRPr lang="ru-RU"/>
        </a:p>
      </dgm:t>
    </dgm:pt>
    <dgm:pt modelId="{4A06F983-8E2C-4C30-B1BF-9C7898CB12C6}" type="sibTrans" cxnId="{DF7F36C1-4242-476E-A85A-B77588BE64E3}">
      <dgm:prSet/>
      <dgm:spPr/>
      <dgm:t>
        <a:bodyPr/>
        <a:lstStyle/>
        <a:p>
          <a:endParaRPr lang="ru-RU"/>
        </a:p>
      </dgm:t>
    </dgm:pt>
    <dgm:pt modelId="{21C0BEFB-8AE6-4CAE-8E9B-3AB2CD827D94}">
      <dgm:prSet>
        <dgm:style>
          <a:lnRef idx="1">
            <a:schemeClr val="accent4"/>
          </a:lnRef>
          <a:fillRef idx="2">
            <a:schemeClr val="accent4"/>
          </a:fillRef>
          <a:effectRef idx="1">
            <a:schemeClr val="accent4"/>
          </a:effectRef>
          <a:fontRef idx="minor">
            <a:schemeClr val="dk1"/>
          </a:fontRef>
        </dgm:style>
      </dgm:prSet>
      <dgm:spPr/>
      <dgm:t>
        <a:bodyPr/>
        <a:lstStyle/>
        <a:p>
          <a:pPr algn="just" rtl="0"/>
          <a:r>
            <a:rPr lang="ru-RU" dirty="0" smtClean="0"/>
            <a:t>б) в части учета земельных участков, на которые не разграничена государственная собственность и которые не внесены в государственный кадастр недвижимости, но закрепленных на праве постоянного (бессрочного) пользования, - организации бюджетной сферы, которые фактически используют указанные земельные участки (в том числе в случаях расположения участков под объектами недвижимости);</a:t>
          </a:r>
          <a:endParaRPr lang="ru-RU" dirty="0"/>
        </a:p>
      </dgm:t>
    </dgm:pt>
    <dgm:pt modelId="{A6769BAA-007A-4285-BCD1-FD0409109BAC}" type="parTrans" cxnId="{3C2539DD-2483-4452-8238-1323FD7100C4}">
      <dgm:prSet/>
      <dgm:spPr/>
      <dgm:t>
        <a:bodyPr/>
        <a:lstStyle/>
        <a:p>
          <a:endParaRPr lang="ru-RU"/>
        </a:p>
      </dgm:t>
    </dgm:pt>
    <dgm:pt modelId="{E85D543E-C895-4B60-B302-DE78228D3C10}" type="sibTrans" cxnId="{3C2539DD-2483-4452-8238-1323FD7100C4}">
      <dgm:prSet/>
      <dgm:spPr/>
      <dgm:t>
        <a:bodyPr/>
        <a:lstStyle/>
        <a:p>
          <a:endParaRPr lang="ru-RU"/>
        </a:p>
      </dgm:t>
    </dgm:pt>
    <dgm:pt modelId="{7F8C64C2-53F7-47B1-9BE1-07FB4B86D5CA}">
      <dgm:prSet>
        <dgm:style>
          <a:lnRef idx="1">
            <a:schemeClr val="accent6"/>
          </a:lnRef>
          <a:fillRef idx="2">
            <a:schemeClr val="accent6"/>
          </a:fillRef>
          <a:effectRef idx="1">
            <a:schemeClr val="accent6"/>
          </a:effectRef>
          <a:fontRef idx="minor">
            <a:schemeClr val="dk1"/>
          </a:fontRef>
        </dgm:style>
      </dgm:prSet>
      <dgm:spPr/>
      <dgm:t>
        <a:bodyPr/>
        <a:lstStyle/>
        <a:p>
          <a:pPr algn="just" rtl="0"/>
          <a:r>
            <a:rPr lang="ru-RU" dirty="0" smtClean="0"/>
            <a:t>в) в части учета земельных участков, на которые не разграничена государственная собственность, которые не внесены в государственный кадастр недвижимости и не закреплены на праве постоянного (бессрочного) пользования, но которые используются (например, передаются в возмездное и безвозмездное пользование) - органы государственной власти (местного самоуправления), уполномоченные на распоряжение земельными участками, на которые государственная собственность не разграничена;</a:t>
          </a:r>
          <a:endParaRPr lang="ru-RU" dirty="0"/>
        </a:p>
      </dgm:t>
    </dgm:pt>
    <dgm:pt modelId="{F5842627-ED4D-43B3-A0EE-3483B793E0BB}" type="parTrans" cxnId="{643E4515-D73F-4111-973F-0E45CFFBF663}">
      <dgm:prSet/>
      <dgm:spPr/>
      <dgm:t>
        <a:bodyPr/>
        <a:lstStyle/>
        <a:p>
          <a:endParaRPr lang="ru-RU"/>
        </a:p>
      </dgm:t>
    </dgm:pt>
    <dgm:pt modelId="{00BBEA6A-AD6B-4BD9-AD4C-3224EE311962}" type="sibTrans" cxnId="{643E4515-D73F-4111-973F-0E45CFFBF663}">
      <dgm:prSet/>
      <dgm:spPr/>
      <dgm:t>
        <a:bodyPr/>
        <a:lstStyle/>
        <a:p>
          <a:endParaRPr lang="ru-RU"/>
        </a:p>
      </dgm:t>
    </dgm:pt>
    <dgm:pt modelId="{FF092C3A-22DC-4214-BCFD-B5E530CE49B3}">
      <dgm:prSet>
        <dgm:style>
          <a:lnRef idx="2">
            <a:schemeClr val="accent6">
              <a:shade val="50000"/>
            </a:schemeClr>
          </a:lnRef>
          <a:fillRef idx="1">
            <a:schemeClr val="accent6"/>
          </a:fillRef>
          <a:effectRef idx="0">
            <a:schemeClr val="accent6"/>
          </a:effectRef>
          <a:fontRef idx="minor">
            <a:schemeClr val="lt1"/>
          </a:fontRef>
        </dgm:style>
      </dgm:prSet>
      <dgm:spPr/>
      <dgm:t>
        <a:bodyPr/>
        <a:lstStyle/>
        <a:p>
          <a:pPr algn="just" rtl="0"/>
          <a:r>
            <a:rPr lang="ru-RU" dirty="0" smtClean="0"/>
            <a:t>г) в части учета земельных участков, на которые разграничена государственная собственность, как внесенных, так и не внесенных в государственный кадастр недвижимости, не закрепленных за организациями бюджетной сферы, государственными (муниципальными) унитарными предприятиями, независимо от факта их использования, - уполномоченные органы государственной власти (местного самоуправления), осуществляющие функции по управлению государственным (муниципальным) имуществом в сфере земельных отношений.</a:t>
          </a:r>
          <a:endParaRPr lang="ru-RU" dirty="0"/>
        </a:p>
      </dgm:t>
    </dgm:pt>
    <dgm:pt modelId="{5FEF50A4-7BE7-4B00-A800-A7F5B1586D1F}" type="parTrans" cxnId="{6F038ECE-D699-4D3B-9C43-25CB317B020A}">
      <dgm:prSet/>
      <dgm:spPr/>
      <dgm:t>
        <a:bodyPr/>
        <a:lstStyle/>
        <a:p>
          <a:endParaRPr lang="ru-RU"/>
        </a:p>
      </dgm:t>
    </dgm:pt>
    <dgm:pt modelId="{4A2AC119-E554-4EAA-8538-51937320D1C6}" type="sibTrans" cxnId="{6F038ECE-D699-4D3B-9C43-25CB317B020A}">
      <dgm:prSet/>
      <dgm:spPr/>
      <dgm:t>
        <a:bodyPr/>
        <a:lstStyle/>
        <a:p>
          <a:endParaRPr lang="ru-RU"/>
        </a:p>
      </dgm:t>
    </dgm:pt>
    <dgm:pt modelId="{20C030DB-020F-4CA9-B327-CA1CC46D8652}" type="pres">
      <dgm:prSet presAssocID="{135A7C85-98E2-4E5B-B5BD-030525FE607B}" presName="diagram" presStyleCnt="0">
        <dgm:presLayoutVars>
          <dgm:dir/>
          <dgm:resizeHandles val="exact"/>
        </dgm:presLayoutVars>
      </dgm:prSet>
      <dgm:spPr/>
      <dgm:t>
        <a:bodyPr/>
        <a:lstStyle/>
        <a:p>
          <a:endParaRPr lang="ru-RU"/>
        </a:p>
      </dgm:t>
    </dgm:pt>
    <dgm:pt modelId="{E7F2D97B-E782-46E7-A901-602351B6EF30}" type="pres">
      <dgm:prSet presAssocID="{3FB6D4E8-EB70-492A-BA01-8F6E4840C18F}" presName="node" presStyleLbl="node1" presStyleIdx="0" presStyleCnt="4">
        <dgm:presLayoutVars>
          <dgm:bulletEnabled val="1"/>
        </dgm:presLayoutVars>
      </dgm:prSet>
      <dgm:spPr/>
      <dgm:t>
        <a:bodyPr/>
        <a:lstStyle/>
        <a:p>
          <a:endParaRPr lang="ru-RU"/>
        </a:p>
      </dgm:t>
    </dgm:pt>
    <dgm:pt modelId="{F3ED2589-6CE5-4848-A2E6-E8B75FFBAB76}" type="pres">
      <dgm:prSet presAssocID="{4A06F983-8E2C-4C30-B1BF-9C7898CB12C6}" presName="sibTrans" presStyleCnt="0"/>
      <dgm:spPr/>
    </dgm:pt>
    <dgm:pt modelId="{DEAF985A-1769-402D-AF3A-F825C081E304}" type="pres">
      <dgm:prSet presAssocID="{21C0BEFB-8AE6-4CAE-8E9B-3AB2CD827D94}" presName="node" presStyleLbl="node1" presStyleIdx="1" presStyleCnt="4">
        <dgm:presLayoutVars>
          <dgm:bulletEnabled val="1"/>
        </dgm:presLayoutVars>
      </dgm:prSet>
      <dgm:spPr/>
      <dgm:t>
        <a:bodyPr/>
        <a:lstStyle/>
        <a:p>
          <a:endParaRPr lang="ru-RU"/>
        </a:p>
      </dgm:t>
    </dgm:pt>
    <dgm:pt modelId="{8588143C-50B5-45E5-B015-7330DC479E09}" type="pres">
      <dgm:prSet presAssocID="{E85D543E-C895-4B60-B302-DE78228D3C10}" presName="sibTrans" presStyleCnt="0"/>
      <dgm:spPr/>
    </dgm:pt>
    <dgm:pt modelId="{F20177AD-DF7E-4655-B9E6-CD0CB01E0E4D}" type="pres">
      <dgm:prSet presAssocID="{7F8C64C2-53F7-47B1-9BE1-07FB4B86D5CA}" presName="node" presStyleLbl="node1" presStyleIdx="2" presStyleCnt="4" custLinFactNeighborX="1408" custLinFactNeighborY="-9914">
        <dgm:presLayoutVars>
          <dgm:bulletEnabled val="1"/>
        </dgm:presLayoutVars>
      </dgm:prSet>
      <dgm:spPr/>
      <dgm:t>
        <a:bodyPr/>
        <a:lstStyle/>
        <a:p>
          <a:endParaRPr lang="ru-RU"/>
        </a:p>
      </dgm:t>
    </dgm:pt>
    <dgm:pt modelId="{FD5DB92D-35AD-4AD7-B730-411DE04C4B61}" type="pres">
      <dgm:prSet presAssocID="{00BBEA6A-AD6B-4BD9-AD4C-3224EE311962}" presName="sibTrans" presStyleCnt="0"/>
      <dgm:spPr/>
    </dgm:pt>
    <dgm:pt modelId="{0EAFE3E7-28CF-40B8-B5FB-D058617C65C5}" type="pres">
      <dgm:prSet presAssocID="{FF092C3A-22DC-4214-BCFD-B5E530CE49B3}" presName="node" presStyleLbl="node1" presStyleIdx="3" presStyleCnt="4" custLinFactNeighborX="-1785" custLinFactNeighborY="-9914">
        <dgm:presLayoutVars>
          <dgm:bulletEnabled val="1"/>
        </dgm:presLayoutVars>
      </dgm:prSet>
      <dgm:spPr/>
      <dgm:t>
        <a:bodyPr/>
        <a:lstStyle/>
        <a:p>
          <a:endParaRPr lang="ru-RU"/>
        </a:p>
      </dgm:t>
    </dgm:pt>
  </dgm:ptLst>
  <dgm:cxnLst>
    <dgm:cxn modelId="{36A53742-8DD7-40AB-87E3-6ED8E622239A}" type="presOf" srcId="{135A7C85-98E2-4E5B-B5BD-030525FE607B}" destId="{20C030DB-020F-4CA9-B327-CA1CC46D8652}" srcOrd="0" destOrd="0" presId="urn:microsoft.com/office/officeart/2005/8/layout/default#1"/>
    <dgm:cxn modelId="{6373850E-D437-44A6-B1FF-AE5D8A3E7CB3}" type="presOf" srcId="{3FB6D4E8-EB70-492A-BA01-8F6E4840C18F}" destId="{E7F2D97B-E782-46E7-A901-602351B6EF30}" srcOrd="0" destOrd="0" presId="urn:microsoft.com/office/officeart/2005/8/layout/default#1"/>
    <dgm:cxn modelId="{05728C95-4347-4B04-8BC4-C11D3D0A0DE1}" type="presOf" srcId="{21C0BEFB-8AE6-4CAE-8E9B-3AB2CD827D94}" destId="{DEAF985A-1769-402D-AF3A-F825C081E304}" srcOrd="0" destOrd="0" presId="urn:microsoft.com/office/officeart/2005/8/layout/default#1"/>
    <dgm:cxn modelId="{643E4515-D73F-4111-973F-0E45CFFBF663}" srcId="{135A7C85-98E2-4E5B-B5BD-030525FE607B}" destId="{7F8C64C2-53F7-47B1-9BE1-07FB4B86D5CA}" srcOrd="2" destOrd="0" parTransId="{F5842627-ED4D-43B3-A0EE-3483B793E0BB}" sibTransId="{00BBEA6A-AD6B-4BD9-AD4C-3224EE311962}"/>
    <dgm:cxn modelId="{70B3565C-7C79-49D3-A45D-2D508663218E}" type="presOf" srcId="{7F8C64C2-53F7-47B1-9BE1-07FB4B86D5CA}" destId="{F20177AD-DF7E-4655-B9E6-CD0CB01E0E4D}" srcOrd="0" destOrd="0" presId="urn:microsoft.com/office/officeart/2005/8/layout/default#1"/>
    <dgm:cxn modelId="{C1630964-9F90-4DF6-ADD9-253D1F0B7D16}" type="presOf" srcId="{FF092C3A-22DC-4214-BCFD-B5E530CE49B3}" destId="{0EAFE3E7-28CF-40B8-B5FB-D058617C65C5}" srcOrd="0" destOrd="0" presId="urn:microsoft.com/office/officeart/2005/8/layout/default#1"/>
    <dgm:cxn modelId="{DF7F36C1-4242-476E-A85A-B77588BE64E3}" srcId="{135A7C85-98E2-4E5B-B5BD-030525FE607B}" destId="{3FB6D4E8-EB70-492A-BA01-8F6E4840C18F}" srcOrd="0" destOrd="0" parTransId="{90842927-68EF-4C94-8C5B-7F270A77D2F9}" sibTransId="{4A06F983-8E2C-4C30-B1BF-9C7898CB12C6}"/>
    <dgm:cxn modelId="{3C2539DD-2483-4452-8238-1323FD7100C4}" srcId="{135A7C85-98E2-4E5B-B5BD-030525FE607B}" destId="{21C0BEFB-8AE6-4CAE-8E9B-3AB2CD827D94}" srcOrd="1" destOrd="0" parTransId="{A6769BAA-007A-4285-BCD1-FD0409109BAC}" sibTransId="{E85D543E-C895-4B60-B302-DE78228D3C10}"/>
    <dgm:cxn modelId="{6F038ECE-D699-4D3B-9C43-25CB317B020A}" srcId="{135A7C85-98E2-4E5B-B5BD-030525FE607B}" destId="{FF092C3A-22DC-4214-BCFD-B5E530CE49B3}" srcOrd="3" destOrd="0" parTransId="{5FEF50A4-7BE7-4B00-A800-A7F5B1586D1F}" sibTransId="{4A2AC119-E554-4EAA-8538-51937320D1C6}"/>
    <dgm:cxn modelId="{E6753E63-4130-4A44-88B3-02287B82AEFC}" type="presParOf" srcId="{20C030DB-020F-4CA9-B327-CA1CC46D8652}" destId="{E7F2D97B-E782-46E7-A901-602351B6EF30}" srcOrd="0" destOrd="0" presId="urn:microsoft.com/office/officeart/2005/8/layout/default#1"/>
    <dgm:cxn modelId="{66B9E108-616F-40B6-988C-26460C03C60E}" type="presParOf" srcId="{20C030DB-020F-4CA9-B327-CA1CC46D8652}" destId="{F3ED2589-6CE5-4848-A2E6-E8B75FFBAB76}" srcOrd="1" destOrd="0" presId="urn:microsoft.com/office/officeart/2005/8/layout/default#1"/>
    <dgm:cxn modelId="{BB14DC68-D05E-49C8-A33B-B6A7E16E654B}" type="presParOf" srcId="{20C030DB-020F-4CA9-B327-CA1CC46D8652}" destId="{DEAF985A-1769-402D-AF3A-F825C081E304}" srcOrd="2" destOrd="0" presId="urn:microsoft.com/office/officeart/2005/8/layout/default#1"/>
    <dgm:cxn modelId="{0B10092C-CB99-4A9A-A363-C86939B11008}" type="presParOf" srcId="{20C030DB-020F-4CA9-B327-CA1CC46D8652}" destId="{8588143C-50B5-45E5-B015-7330DC479E09}" srcOrd="3" destOrd="0" presId="urn:microsoft.com/office/officeart/2005/8/layout/default#1"/>
    <dgm:cxn modelId="{4F437852-7B42-44A3-977A-DEDAB7C71503}" type="presParOf" srcId="{20C030DB-020F-4CA9-B327-CA1CC46D8652}" destId="{F20177AD-DF7E-4655-B9E6-CD0CB01E0E4D}" srcOrd="4" destOrd="0" presId="urn:microsoft.com/office/officeart/2005/8/layout/default#1"/>
    <dgm:cxn modelId="{8DA2FD77-90A2-40A7-B210-C6E07E81EF6F}" type="presParOf" srcId="{20C030DB-020F-4CA9-B327-CA1CC46D8652}" destId="{FD5DB92D-35AD-4AD7-B730-411DE04C4B61}" srcOrd="5" destOrd="0" presId="urn:microsoft.com/office/officeart/2005/8/layout/default#1"/>
    <dgm:cxn modelId="{82F80D65-D902-4191-86F1-27056537A302}" type="presParOf" srcId="{20C030DB-020F-4CA9-B327-CA1CC46D8652}" destId="{0EAFE3E7-28CF-40B8-B5FB-D058617C65C5}" srcOrd="6"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F1ADD5-AA76-4FE9-9095-9A068863EE4A}" type="doc">
      <dgm:prSet loTypeId="urn:microsoft.com/office/officeart/2005/8/layout/default#2" loCatId="list" qsTypeId="urn:microsoft.com/office/officeart/2005/8/quickstyle/simple1" qsCatId="simple" csTypeId="urn:microsoft.com/office/officeart/2005/8/colors/accent6_5" csCatId="accent6" phldr="1"/>
      <dgm:spPr/>
      <dgm:t>
        <a:bodyPr/>
        <a:lstStyle/>
        <a:p>
          <a:endParaRPr lang="ru-RU"/>
        </a:p>
      </dgm:t>
    </dgm:pt>
    <dgm:pt modelId="{01BD6D69-503E-4C99-BF92-ACBD2FE6C47D}">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ru-RU" sz="1400" b="1" dirty="0" smtClean="0"/>
            <a:t>Признание (принятие к бухгалтерскому учету)</a:t>
          </a:r>
          <a:endParaRPr lang="ru-RU" sz="1400" dirty="0"/>
        </a:p>
      </dgm:t>
    </dgm:pt>
    <dgm:pt modelId="{AE00F185-D0E7-4F61-B60C-3104236FCCED}" type="parTrans" cxnId="{6B7FAEEF-C884-426E-8797-EBA2116608DC}">
      <dgm:prSet/>
      <dgm:spPr/>
      <dgm:t>
        <a:bodyPr/>
        <a:lstStyle/>
        <a:p>
          <a:endParaRPr lang="ru-RU"/>
        </a:p>
      </dgm:t>
    </dgm:pt>
    <dgm:pt modelId="{E1154CEA-9E94-491A-A48D-7CA2CE00ACA4}" type="sibTrans" cxnId="{6B7FAEEF-C884-426E-8797-EBA2116608DC}">
      <dgm:prSet/>
      <dgm:spPr/>
      <dgm:t>
        <a:bodyPr/>
        <a:lstStyle/>
        <a:p>
          <a:endParaRPr lang="ru-RU"/>
        </a:p>
      </dgm:t>
    </dgm:pt>
    <dgm:pt modelId="{8090B8FC-679D-41BE-A3F3-D8678B991B65}">
      <dgm:prSet>
        <dgm:style>
          <a:lnRef idx="1">
            <a:schemeClr val="accent6"/>
          </a:lnRef>
          <a:fillRef idx="2">
            <a:schemeClr val="accent6"/>
          </a:fillRef>
          <a:effectRef idx="1">
            <a:schemeClr val="accent6"/>
          </a:effectRef>
          <a:fontRef idx="minor">
            <a:schemeClr val="dk1"/>
          </a:fontRef>
        </dgm:style>
      </dgm:prSet>
      <dgm:spPr>
        <a:ln>
          <a:solidFill>
            <a:schemeClr val="bg1">
              <a:lumMod val="50000"/>
            </a:schemeClr>
          </a:solidFill>
        </a:ln>
      </dgm:spPr>
      <dgm:t>
        <a:bodyPr/>
        <a:lstStyle/>
        <a:p>
          <a:pPr rtl="0"/>
          <a:r>
            <a:rPr lang="ru-RU" dirty="0" smtClean="0"/>
            <a:t>-участков недр осуществляется субъектами учета, осуществляющими в соответствии с законодательством Российской Федерации функции по управлению государственным имуществом в сфере недропользования</a:t>
          </a:r>
          <a:endParaRPr lang="ru-RU" dirty="0"/>
        </a:p>
      </dgm:t>
    </dgm:pt>
    <dgm:pt modelId="{8CC2C28F-488B-4F48-B628-13C4AEBCAAFD}" type="parTrans" cxnId="{1D8E5564-8068-4E06-8B6D-3A3F3C83FE76}">
      <dgm:prSet/>
      <dgm:spPr/>
      <dgm:t>
        <a:bodyPr/>
        <a:lstStyle/>
        <a:p>
          <a:endParaRPr lang="ru-RU"/>
        </a:p>
      </dgm:t>
    </dgm:pt>
    <dgm:pt modelId="{07204959-9808-461F-B179-2DEFF45EB9BB}" type="sibTrans" cxnId="{1D8E5564-8068-4E06-8B6D-3A3F3C83FE76}">
      <dgm:prSet/>
      <dgm:spPr/>
      <dgm:t>
        <a:bodyPr/>
        <a:lstStyle/>
        <a:p>
          <a:endParaRPr lang="ru-RU"/>
        </a:p>
      </dgm:t>
    </dgm:pt>
    <dgm:pt modelId="{55EC777E-DF16-49A4-926B-4E6B0126F039}">
      <dgm:prSet>
        <dgm:style>
          <a:lnRef idx="1">
            <a:schemeClr val="accent1"/>
          </a:lnRef>
          <a:fillRef idx="2">
            <a:schemeClr val="accent1"/>
          </a:fillRef>
          <a:effectRef idx="1">
            <a:schemeClr val="accent1"/>
          </a:effectRef>
          <a:fontRef idx="minor">
            <a:schemeClr val="dk1"/>
          </a:fontRef>
        </dgm:style>
      </dgm:prSet>
      <dgm:spPr>
        <a:ln>
          <a:solidFill>
            <a:schemeClr val="tx2">
              <a:lumMod val="60000"/>
              <a:lumOff val="40000"/>
            </a:schemeClr>
          </a:solidFill>
        </a:ln>
      </dgm:spPr>
      <dgm:t>
        <a:bodyPr/>
        <a:lstStyle/>
        <a:p>
          <a:pPr rtl="0"/>
          <a:r>
            <a:rPr lang="ru-RU" dirty="0" smtClean="0"/>
            <a:t>-водных ресурсов осуществляется субъектами учета, осуществляющими в соответствии с законодательством Российской Федерации функции по управлению государственным имуществом в сфере водных ресурсов</a:t>
          </a:r>
          <a:endParaRPr lang="ru-RU" dirty="0"/>
        </a:p>
      </dgm:t>
    </dgm:pt>
    <dgm:pt modelId="{278379FF-799D-4CB8-89F5-9A247DE91E26}" type="parTrans" cxnId="{906EDE31-9F95-4A96-9AD3-AB6C60FFD130}">
      <dgm:prSet/>
      <dgm:spPr/>
      <dgm:t>
        <a:bodyPr/>
        <a:lstStyle/>
        <a:p>
          <a:endParaRPr lang="ru-RU"/>
        </a:p>
      </dgm:t>
    </dgm:pt>
    <dgm:pt modelId="{54A4887B-4745-4070-B2B4-E2BCAFF0F919}" type="sibTrans" cxnId="{906EDE31-9F95-4A96-9AD3-AB6C60FFD130}">
      <dgm:prSet/>
      <dgm:spPr/>
      <dgm:t>
        <a:bodyPr/>
        <a:lstStyle/>
        <a:p>
          <a:endParaRPr lang="ru-RU"/>
        </a:p>
      </dgm:t>
    </dgm:pt>
    <dgm:pt modelId="{B8EF32E5-F3A8-458E-B227-43D329A305EF}">
      <dgm:prSet>
        <dgm:style>
          <a:lnRef idx="1">
            <a:schemeClr val="accent4"/>
          </a:lnRef>
          <a:fillRef idx="2">
            <a:schemeClr val="accent4"/>
          </a:fillRef>
          <a:effectRef idx="1">
            <a:schemeClr val="accent4"/>
          </a:effectRef>
          <a:fontRef idx="minor">
            <a:schemeClr val="dk1"/>
          </a:fontRef>
        </dgm:style>
      </dgm:prSet>
      <dgm:spPr/>
      <dgm:t>
        <a:bodyPr/>
        <a:lstStyle/>
        <a:p>
          <a:pPr rtl="0"/>
          <a:r>
            <a:rPr lang="ru-RU" dirty="0" smtClean="0"/>
            <a:t>-некультивируемых биологических ресурсов осуществляется субъектами учета, осуществляющими в соответствии с законодательством Российской Федерации функции по управлению государственным имуществом в сфере некультивируемых биологических ресурсов</a:t>
          </a:r>
          <a:endParaRPr lang="ru-RU" dirty="0"/>
        </a:p>
      </dgm:t>
    </dgm:pt>
    <dgm:pt modelId="{8CC17EB0-2788-417E-90B7-52AB95CC927C}" type="parTrans" cxnId="{6B48B597-A230-4EBD-A4D5-E480B1B14467}">
      <dgm:prSet/>
      <dgm:spPr/>
      <dgm:t>
        <a:bodyPr/>
        <a:lstStyle/>
        <a:p>
          <a:endParaRPr lang="ru-RU"/>
        </a:p>
      </dgm:t>
    </dgm:pt>
    <dgm:pt modelId="{EBE27000-0880-4BFD-B2EA-226B47B9592B}" type="sibTrans" cxnId="{6B48B597-A230-4EBD-A4D5-E480B1B14467}">
      <dgm:prSet/>
      <dgm:spPr/>
      <dgm:t>
        <a:bodyPr/>
        <a:lstStyle/>
        <a:p>
          <a:endParaRPr lang="ru-RU"/>
        </a:p>
      </dgm:t>
    </dgm:pt>
    <dgm:pt modelId="{641B6744-5FD7-4963-ABC0-A9B20A4AA677}">
      <dgm:prSet>
        <dgm:style>
          <a:lnRef idx="2">
            <a:schemeClr val="accent6"/>
          </a:lnRef>
          <a:fillRef idx="1">
            <a:schemeClr val="lt1"/>
          </a:fillRef>
          <a:effectRef idx="0">
            <a:schemeClr val="accent6"/>
          </a:effectRef>
          <a:fontRef idx="minor">
            <a:schemeClr val="dk1"/>
          </a:fontRef>
        </dgm:style>
      </dgm:prSet>
      <dgm:spPr>
        <a:ln>
          <a:solidFill>
            <a:schemeClr val="bg1">
              <a:lumMod val="65000"/>
            </a:schemeClr>
          </a:solidFill>
        </a:ln>
      </dgm:spPr>
      <dgm:t>
        <a:bodyPr/>
        <a:lstStyle/>
        <a:p>
          <a:pPr rtl="0"/>
          <a:r>
            <a:rPr lang="ru-RU" dirty="0" smtClean="0"/>
            <a:t>-прочих непроизведенных активов осуществляется субъектами учета, осуществляющими в соответствии с законодательством Российской Федерации функции по управлению государственным имуществом в сфере прочих непроизведенных активов</a:t>
          </a:r>
          <a:endParaRPr lang="ru-RU" dirty="0"/>
        </a:p>
      </dgm:t>
    </dgm:pt>
    <dgm:pt modelId="{AFB412E0-1709-4D11-9FDC-F59688BBDC6E}" type="parTrans" cxnId="{FDADB86E-0EE9-4B07-9CB9-552E196680CD}">
      <dgm:prSet/>
      <dgm:spPr/>
      <dgm:t>
        <a:bodyPr/>
        <a:lstStyle/>
        <a:p>
          <a:endParaRPr lang="ru-RU"/>
        </a:p>
      </dgm:t>
    </dgm:pt>
    <dgm:pt modelId="{389CFB6F-923F-4424-9C9A-A77074E04C97}" type="sibTrans" cxnId="{FDADB86E-0EE9-4B07-9CB9-552E196680CD}">
      <dgm:prSet/>
      <dgm:spPr/>
      <dgm:t>
        <a:bodyPr/>
        <a:lstStyle/>
        <a:p>
          <a:endParaRPr lang="ru-RU"/>
        </a:p>
      </dgm:t>
    </dgm:pt>
    <dgm:pt modelId="{78419584-CC19-402E-9168-EE89A5A0C973}" type="pres">
      <dgm:prSet presAssocID="{FDF1ADD5-AA76-4FE9-9095-9A068863EE4A}" presName="diagram" presStyleCnt="0">
        <dgm:presLayoutVars>
          <dgm:dir/>
          <dgm:resizeHandles val="exact"/>
        </dgm:presLayoutVars>
      </dgm:prSet>
      <dgm:spPr/>
      <dgm:t>
        <a:bodyPr/>
        <a:lstStyle/>
        <a:p>
          <a:endParaRPr lang="ru-RU"/>
        </a:p>
      </dgm:t>
    </dgm:pt>
    <dgm:pt modelId="{044F31BD-F4C4-4071-AEC6-67D18DAE1B2C}" type="pres">
      <dgm:prSet presAssocID="{01BD6D69-503E-4C99-BF92-ACBD2FE6C47D}" presName="node" presStyleLbl="node1" presStyleIdx="0" presStyleCnt="5" custScaleX="224488" custScaleY="30210" custLinFactNeighborX="62698" custLinFactNeighborY="-66851">
        <dgm:presLayoutVars>
          <dgm:bulletEnabled val="1"/>
        </dgm:presLayoutVars>
      </dgm:prSet>
      <dgm:spPr/>
      <dgm:t>
        <a:bodyPr/>
        <a:lstStyle/>
        <a:p>
          <a:endParaRPr lang="ru-RU"/>
        </a:p>
      </dgm:t>
    </dgm:pt>
    <dgm:pt modelId="{AC9CE99B-0D38-42F6-9A62-964306901736}" type="pres">
      <dgm:prSet presAssocID="{E1154CEA-9E94-491A-A48D-7CA2CE00ACA4}" presName="sibTrans" presStyleCnt="0"/>
      <dgm:spPr/>
    </dgm:pt>
    <dgm:pt modelId="{83C0B124-BAEB-4894-B50C-BE1FF0A16D84}" type="pres">
      <dgm:prSet presAssocID="{8090B8FC-679D-41BE-A3F3-D8678B991B65}" presName="node" presStyleLbl="node1" presStyleIdx="1" presStyleCnt="5" custLinFactX="-100000" custLinFactY="42693" custLinFactNeighborX="-116177" custLinFactNeighborY="100000">
        <dgm:presLayoutVars>
          <dgm:bulletEnabled val="1"/>
        </dgm:presLayoutVars>
      </dgm:prSet>
      <dgm:spPr/>
      <dgm:t>
        <a:bodyPr/>
        <a:lstStyle/>
        <a:p>
          <a:endParaRPr lang="ru-RU"/>
        </a:p>
      </dgm:t>
    </dgm:pt>
    <dgm:pt modelId="{5674C2EE-677F-49DA-80E2-9D49B9275EEA}" type="pres">
      <dgm:prSet presAssocID="{07204959-9808-461F-B179-2DEFF45EB9BB}" presName="sibTrans" presStyleCnt="0"/>
      <dgm:spPr/>
    </dgm:pt>
    <dgm:pt modelId="{CD7201B4-8FED-4DB1-9139-63A21DFB5A5D}" type="pres">
      <dgm:prSet presAssocID="{55EC777E-DF16-49A4-926B-4E6B0126F039}" presName="node" presStyleLbl="node1" presStyleIdx="2" presStyleCnt="5" custLinFactX="100000" custLinFactNeighborX="105258" custLinFactNeighborY="-88482">
        <dgm:presLayoutVars>
          <dgm:bulletEnabled val="1"/>
        </dgm:presLayoutVars>
      </dgm:prSet>
      <dgm:spPr/>
      <dgm:t>
        <a:bodyPr/>
        <a:lstStyle/>
        <a:p>
          <a:endParaRPr lang="ru-RU"/>
        </a:p>
      </dgm:t>
    </dgm:pt>
    <dgm:pt modelId="{B01347CA-9D80-44CE-A2D4-7834E1D7C30D}" type="pres">
      <dgm:prSet presAssocID="{54A4887B-4745-4070-B2B4-E2BCAFF0F919}" presName="sibTrans" presStyleCnt="0"/>
      <dgm:spPr/>
    </dgm:pt>
    <dgm:pt modelId="{266FC6D4-5E34-488B-B600-45008FB1770A}" type="pres">
      <dgm:prSet presAssocID="{B8EF32E5-F3A8-458E-B227-43D329A305EF}" presName="node" presStyleLbl="node1" presStyleIdx="3" presStyleCnt="5" custLinFactNeighborX="-98933" custLinFactNeighborY="-84940">
        <dgm:presLayoutVars>
          <dgm:bulletEnabled val="1"/>
        </dgm:presLayoutVars>
      </dgm:prSet>
      <dgm:spPr/>
      <dgm:t>
        <a:bodyPr/>
        <a:lstStyle/>
        <a:p>
          <a:endParaRPr lang="ru-RU"/>
        </a:p>
      </dgm:t>
    </dgm:pt>
    <dgm:pt modelId="{FECD4A8E-EC82-402C-820E-C92082DBA329}" type="pres">
      <dgm:prSet presAssocID="{EBE27000-0880-4BFD-B2EA-226B47B9592B}" presName="sibTrans" presStyleCnt="0"/>
      <dgm:spPr/>
    </dgm:pt>
    <dgm:pt modelId="{459BA32A-92FF-431A-81E4-2E541A41AA58}" type="pres">
      <dgm:prSet presAssocID="{641B6744-5FD7-4963-ABC0-A9B20A4AA677}" presName="node" presStyleLbl="node1" presStyleIdx="4" presStyleCnt="5" custLinFactNeighborX="-14742" custLinFactNeighborY="26026">
        <dgm:presLayoutVars>
          <dgm:bulletEnabled val="1"/>
        </dgm:presLayoutVars>
      </dgm:prSet>
      <dgm:spPr/>
      <dgm:t>
        <a:bodyPr/>
        <a:lstStyle/>
        <a:p>
          <a:endParaRPr lang="ru-RU"/>
        </a:p>
      </dgm:t>
    </dgm:pt>
  </dgm:ptLst>
  <dgm:cxnLst>
    <dgm:cxn modelId="{1D3D5F11-E0DB-403C-BCA5-1D5354F6F49A}" type="presOf" srcId="{8090B8FC-679D-41BE-A3F3-D8678B991B65}" destId="{83C0B124-BAEB-4894-B50C-BE1FF0A16D84}" srcOrd="0" destOrd="0" presId="urn:microsoft.com/office/officeart/2005/8/layout/default#2"/>
    <dgm:cxn modelId="{1D8E5564-8068-4E06-8B6D-3A3F3C83FE76}" srcId="{FDF1ADD5-AA76-4FE9-9095-9A068863EE4A}" destId="{8090B8FC-679D-41BE-A3F3-D8678B991B65}" srcOrd="1" destOrd="0" parTransId="{8CC2C28F-488B-4F48-B628-13C4AEBCAAFD}" sibTransId="{07204959-9808-461F-B179-2DEFF45EB9BB}"/>
    <dgm:cxn modelId="{0D0D67D8-5B35-40D0-BFD4-DDE7AFE852FF}" type="presOf" srcId="{FDF1ADD5-AA76-4FE9-9095-9A068863EE4A}" destId="{78419584-CC19-402E-9168-EE89A5A0C973}" srcOrd="0" destOrd="0" presId="urn:microsoft.com/office/officeart/2005/8/layout/default#2"/>
    <dgm:cxn modelId="{906EDE31-9F95-4A96-9AD3-AB6C60FFD130}" srcId="{FDF1ADD5-AA76-4FE9-9095-9A068863EE4A}" destId="{55EC777E-DF16-49A4-926B-4E6B0126F039}" srcOrd="2" destOrd="0" parTransId="{278379FF-799D-4CB8-89F5-9A247DE91E26}" sibTransId="{54A4887B-4745-4070-B2B4-E2BCAFF0F919}"/>
    <dgm:cxn modelId="{A9923346-B227-4A29-B2FA-5EDD10B62469}" type="presOf" srcId="{01BD6D69-503E-4C99-BF92-ACBD2FE6C47D}" destId="{044F31BD-F4C4-4071-AEC6-67D18DAE1B2C}" srcOrd="0" destOrd="0" presId="urn:microsoft.com/office/officeart/2005/8/layout/default#2"/>
    <dgm:cxn modelId="{819A1820-D5BC-43C7-908D-2D02C0DCDC63}" type="presOf" srcId="{641B6744-5FD7-4963-ABC0-A9B20A4AA677}" destId="{459BA32A-92FF-431A-81E4-2E541A41AA58}" srcOrd="0" destOrd="0" presId="urn:microsoft.com/office/officeart/2005/8/layout/default#2"/>
    <dgm:cxn modelId="{6B7FAEEF-C884-426E-8797-EBA2116608DC}" srcId="{FDF1ADD5-AA76-4FE9-9095-9A068863EE4A}" destId="{01BD6D69-503E-4C99-BF92-ACBD2FE6C47D}" srcOrd="0" destOrd="0" parTransId="{AE00F185-D0E7-4F61-B60C-3104236FCCED}" sibTransId="{E1154CEA-9E94-491A-A48D-7CA2CE00ACA4}"/>
    <dgm:cxn modelId="{FDADB86E-0EE9-4B07-9CB9-552E196680CD}" srcId="{FDF1ADD5-AA76-4FE9-9095-9A068863EE4A}" destId="{641B6744-5FD7-4963-ABC0-A9B20A4AA677}" srcOrd="4" destOrd="0" parTransId="{AFB412E0-1709-4D11-9FDC-F59688BBDC6E}" sibTransId="{389CFB6F-923F-4424-9C9A-A77074E04C97}"/>
    <dgm:cxn modelId="{D48E5F83-8EED-4A9B-AB14-7BA7AFBFA75F}" type="presOf" srcId="{55EC777E-DF16-49A4-926B-4E6B0126F039}" destId="{CD7201B4-8FED-4DB1-9139-63A21DFB5A5D}" srcOrd="0" destOrd="0" presId="urn:microsoft.com/office/officeart/2005/8/layout/default#2"/>
    <dgm:cxn modelId="{B1262CC0-67C2-4584-A771-0459480505DC}" type="presOf" srcId="{B8EF32E5-F3A8-458E-B227-43D329A305EF}" destId="{266FC6D4-5E34-488B-B600-45008FB1770A}" srcOrd="0" destOrd="0" presId="urn:microsoft.com/office/officeart/2005/8/layout/default#2"/>
    <dgm:cxn modelId="{6B48B597-A230-4EBD-A4D5-E480B1B14467}" srcId="{FDF1ADD5-AA76-4FE9-9095-9A068863EE4A}" destId="{B8EF32E5-F3A8-458E-B227-43D329A305EF}" srcOrd="3" destOrd="0" parTransId="{8CC17EB0-2788-417E-90B7-52AB95CC927C}" sibTransId="{EBE27000-0880-4BFD-B2EA-226B47B9592B}"/>
    <dgm:cxn modelId="{9245011A-3117-45E2-B82D-C35FDC3F966C}" type="presParOf" srcId="{78419584-CC19-402E-9168-EE89A5A0C973}" destId="{044F31BD-F4C4-4071-AEC6-67D18DAE1B2C}" srcOrd="0" destOrd="0" presId="urn:microsoft.com/office/officeart/2005/8/layout/default#2"/>
    <dgm:cxn modelId="{1813721C-FD96-4E83-8431-C8B37AC8B3FA}" type="presParOf" srcId="{78419584-CC19-402E-9168-EE89A5A0C973}" destId="{AC9CE99B-0D38-42F6-9A62-964306901736}" srcOrd="1" destOrd="0" presId="urn:microsoft.com/office/officeart/2005/8/layout/default#2"/>
    <dgm:cxn modelId="{78F2B5BD-4899-49D4-833C-0250AA57D9CD}" type="presParOf" srcId="{78419584-CC19-402E-9168-EE89A5A0C973}" destId="{83C0B124-BAEB-4894-B50C-BE1FF0A16D84}" srcOrd="2" destOrd="0" presId="urn:microsoft.com/office/officeart/2005/8/layout/default#2"/>
    <dgm:cxn modelId="{079A2293-41D6-415E-B0A6-5F893D2F2E09}" type="presParOf" srcId="{78419584-CC19-402E-9168-EE89A5A0C973}" destId="{5674C2EE-677F-49DA-80E2-9D49B9275EEA}" srcOrd="3" destOrd="0" presId="urn:microsoft.com/office/officeart/2005/8/layout/default#2"/>
    <dgm:cxn modelId="{6E475953-F26B-4CC9-80D5-80B4C2B8B68A}" type="presParOf" srcId="{78419584-CC19-402E-9168-EE89A5A0C973}" destId="{CD7201B4-8FED-4DB1-9139-63A21DFB5A5D}" srcOrd="4" destOrd="0" presId="urn:microsoft.com/office/officeart/2005/8/layout/default#2"/>
    <dgm:cxn modelId="{7F0D963B-B9FA-446F-995A-DAE243A1933A}" type="presParOf" srcId="{78419584-CC19-402E-9168-EE89A5A0C973}" destId="{B01347CA-9D80-44CE-A2D4-7834E1D7C30D}" srcOrd="5" destOrd="0" presId="urn:microsoft.com/office/officeart/2005/8/layout/default#2"/>
    <dgm:cxn modelId="{9048E9D4-8BAA-4829-BDD4-C7534D275671}" type="presParOf" srcId="{78419584-CC19-402E-9168-EE89A5A0C973}" destId="{266FC6D4-5E34-488B-B600-45008FB1770A}" srcOrd="6" destOrd="0" presId="urn:microsoft.com/office/officeart/2005/8/layout/default#2"/>
    <dgm:cxn modelId="{644F9E4C-1C98-44C0-B5A9-0DCDDD128D90}" type="presParOf" srcId="{78419584-CC19-402E-9168-EE89A5A0C973}" destId="{FECD4A8E-EC82-402C-820E-C92082DBA329}" srcOrd="7" destOrd="0" presId="urn:microsoft.com/office/officeart/2005/8/layout/default#2"/>
    <dgm:cxn modelId="{8DBB053E-0E9F-4464-9B5A-844CA75E0B1A}" type="presParOf" srcId="{78419584-CC19-402E-9168-EE89A5A0C973}" destId="{459BA32A-92FF-431A-81E4-2E541A41AA58}" srcOrd="8" destOrd="0" presId="urn:microsoft.com/office/officeart/2005/8/layout/default#2"/>
  </dgm:cxnLst>
  <dgm:bg/>
  <dgm:whole>
    <a:ln>
      <a:solidFill>
        <a:schemeClr val="accent3">
          <a:lumMod val="75000"/>
        </a:schemeClr>
      </a:solid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597F07-2127-4AAD-A26B-758545858C5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6F8E8075-FE43-4787-8E97-0DA591EB6295}">
      <dgm:prSet custT="1">
        <dgm:style>
          <a:lnRef idx="1">
            <a:schemeClr val="accent4"/>
          </a:lnRef>
          <a:fillRef idx="2">
            <a:schemeClr val="accent4"/>
          </a:fillRef>
          <a:effectRef idx="1">
            <a:schemeClr val="accent4"/>
          </a:effectRef>
          <a:fontRef idx="minor">
            <a:schemeClr val="dk1"/>
          </a:fontRef>
        </dgm:style>
      </dgm:prSet>
      <dgm:spPr/>
      <dgm:t>
        <a:bodyPr/>
        <a:lstStyle/>
        <a:p>
          <a:pPr algn="just" rtl="0"/>
          <a:r>
            <a:rPr lang="ru-RU" sz="1400" dirty="0" smtClean="0"/>
            <a:t>а) для земельных участков, внесенных в государственный кадастр недвижимости, на которые разграничена государственная собственность, закрепленных, а также не закрепленных на праве постоянного (бессрочного) пользования за учреждением, независимо от факта их использования в деятельности учреждения, - кадастровая стоимость указанных земельных участков;</a:t>
          </a:r>
          <a:endParaRPr lang="ru-RU" sz="1400" dirty="0"/>
        </a:p>
      </dgm:t>
    </dgm:pt>
    <dgm:pt modelId="{1B9D3340-8588-4D85-8321-34451843E303}" type="parTrans" cxnId="{2893B11F-0079-48B4-877C-4A1251C6FC32}">
      <dgm:prSet/>
      <dgm:spPr/>
      <dgm:t>
        <a:bodyPr/>
        <a:lstStyle/>
        <a:p>
          <a:endParaRPr lang="ru-RU"/>
        </a:p>
      </dgm:t>
    </dgm:pt>
    <dgm:pt modelId="{BFFF3E3C-A269-41FE-B1D3-9CD29C043A43}" type="sibTrans" cxnId="{2893B11F-0079-48B4-877C-4A1251C6FC32}">
      <dgm:prSet/>
      <dgm:spPr/>
      <dgm:t>
        <a:bodyPr/>
        <a:lstStyle/>
        <a:p>
          <a:endParaRPr lang="ru-RU"/>
        </a:p>
      </dgm:t>
    </dgm:pt>
    <dgm:pt modelId="{4F72BEA3-7A09-451B-A061-C61122A95927}">
      <dgm:prSet custT="1">
        <dgm:style>
          <a:lnRef idx="1">
            <a:schemeClr val="dk1"/>
          </a:lnRef>
          <a:fillRef idx="2">
            <a:schemeClr val="dk1"/>
          </a:fillRef>
          <a:effectRef idx="1">
            <a:schemeClr val="dk1"/>
          </a:effectRef>
          <a:fontRef idx="minor">
            <a:schemeClr val="dk1"/>
          </a:fontRef>
        </dgm:style>
      </dgm:prSet>
      <dgm:spPr/>
      <dgm:t>
        <a:bodyPr/>
        <a:lstStyle/>
        <a:p>
          <a:pPr algn="just" rtl="0"/>
          <a:r>
            <a:rPr lang="ru-RU" sz="1400" dirty="0" smtClean="0"/>
            <a:t>б) для земельных участков, не внесенных в государственный кадастр недвижимости, на которые государственная собственность как разграничена, так и не разграничена, закрепленных, а также не закрепленных на праве постоянного (бессрочного) пользования за учреждением, независимо от факта их использования в деятельности учреждения, - условная оценка, рассчитанная одним из двух способов:</a:t>
          </a:r>
          <a:endParaRPr lang="ru-RU" sz="1400" dirty="0"/>
        </a:p>
      </dgm:t>
    </dgm:pt>
    <dgm:pt modelId="{BB000C8D-0312-4A8D-8316-FF0D21A7F746}" type="parTrans" cxnId="{C79EC459-0CA8-43A4-AE2C-C54D579C4A32}">
      <dgm:prSet/>
      <dgm:spPr/>
      <dgm:t>
        <a:bodyPr/>
        <a:lstStyle/>
        <a:p>
          <a:endParaRPr lang="ru-RU"/>
        </a:p>
      </dgm:t>
    </dgm:pt>
    <dgm:pt modelId="{DA52265C-B80E-43D9-A540-7786AF2BB6F9}" type="sibTrans" cxnId="{C79EC459-0CA8-43A4-AE2C-C54D579C4A32}">
      <dgm:prSet/>
      <dgm:spPr/>
      <dgm:t>
        <a:bodyPr/>
        <a:lstStyle/>
        <a:p>
          <a:endParaRPr lang="ru-RU"/>
        </a:p>
      </dgm:t>
    </dgm:pt>
    <dgm:pt modelId="{B95FE17E-2982-4959-B3C2-9C0C6C7BEA88}" type="pres">
      <dgm:prSet presAssocID="{A1597F07-2127-4AAD-A26B-758545858C52}" presName="linear" presStyleCnt="0">
        <dgm:presLayoutVars>
          <dgm:animLvl val="lvl"/>
          <dgm:resizeHandles val="exact"/>
        </dgm:presLayoutVars>
      </dgm:prSet>
      <dgm:spPr/>
      <dgm:t>
        <a:bodyPr/>
        <a:lstStyle/>
        <a:p>
          <a:endParaRPr lang="ru-RU"/>
        </a:p>
      </dgm:t>
    </dgm:pt>
    <dgm:pt modelId="{6C005A98-2E00-4E9A-AF8D-B83AAAC77FD3}" type="pres">
      <dgm:prSet presAssocID="{6F8E8075-FE43-4787-8E97-0DA591EB6295}" presName="parentText" presStyleLbl="node1" presStyleIdx="0" presStyleCnt="2" custScaleY="80245" custLinFactNeighborX="-427" custLinFactNeighborY="70569">
        <dgm:presLayoutVars>
          <dgm:chMax val="0"/>
          <dgm:bulletEnabled val="1"/>
        </dgm:presLayoutVars>
      </dgm:prSet>
      <dgm:spPr/>
      <dgm:t>
        <a:bodyPr/>
        <a:lstStyle/>
        <a:p>
          <a:endParaRPr lang="ru-RU"/>
        </a:p>
      </dgm:t>
    </dgm:pt>
    <dgm:pt modelId="{00195228-148F-4A45-A2C4-B560683C54E7}" type="pres">
      <dgm:prSet presAssocID="{BFFF3E3C-A269-41FE-B1D3-9CD29C043A43}" presName="spacer" presStyleCnt="0"/>
      <dgm:spPr/>
    </dgm:pt>
    <dgm:pt modelId="{077AB267-C1B7-4AC8-82DF-7C72367CE5BE}" type="pres">
      <dgm:prSet presAssocID="{4F72BEA3-7A09-451B-A061-C61122A95927}" presName="parentText" presStyleLbl="node1" presStyleIdx="1" presStyleCnt="2" custLinFactNeighborX="-115" custLinFactNeighborY="64429">
        <dgm:presLayoutVars>
          <dgm:chMax val="0"/>
          <dgm:bulletEnabled val="1"/>
        </dgm:presLayoutVars>
      </dgm:prSet>
      <dgm:spPr/>
      <dgm:t>
        <a:bodyPr/>
        <a:lstStyle/>
        <a:p>
          <a:endParaRPr lang="ru-RU"/>
        </a:p>
      </dgm:t>
    </dgm:pt>
  </dgm:ptLst>
  <dgm:cxnLst>
    <dgm:cxn modelId="{71E6790E-E40B-4DDB-9EA8-711AC40C9A38}" type="presOf" srcId="{4F72BEA3-7A09-451B-A061-C61122A95927}" destId="{077AB267-C1B7-4AC8-82DF-7C72367CE5BE}" srcOrd="0" destOrd="0" presId="urn:microsoft.com/office/officeart/2005/8/layout/vList2"/>
    <dgm:cxn modelId="{CB2A57AA-89BC-43CA-B7FA-AD1FB097C968}" type="presOf" srcId="{6F8E8075-FE43-4787-8E97-0DA591EB6295}" destId="{6C005A98-2E00-4E9A-AF8D-B83AAAC77FD3}" srcOrd="0" destOrd="0" presId="urn:microsoft.com/office/officeart/2005/8/layout/vList2"/>
    <dgm:cxn modelId="{C79EC459-0CA8-43A4-AE2C-C54D579C4A32}" srcId="{A1597F07-2127-4AAD-A26B-758545858C52}" destId="{4F72BEA3-7A09-451B-A061-C61122A95927}" srcOrd="1" destOrd="0" parTransId="{BB000C8D-0312-4A8D-8316-FF0D21A7F746}" sibTransId="{DA52265C-B80E-43D9-A540-7786AF2BB6F9}"/>
    <dgm:cxn modelId="{2893B11F-0079-48B4-877C-4A1251C6FC32}" srcId="{A1597F07-2127-4AAD-A26B-758545858C52}" destId="{6F8E8075-FE43-4787-8E97-0DA591EB6295}" srcOrd="0" destOrd="0" parTransId="{1B9D3340-8588-4D85-8321-34451843E303}" sibTransId="{BFFF3E3C-A269-41FE-B1D3-9CD29C043A43}"/>
    <dgm:cxn modelId="{4AC84574-233D-46E8-A9AC-60812CEABEE1}" type="presOf" srcId="{A1597F07-2127-4AAD-A26B-758545858C52}" destId="{B95FE17E-2982-4959-B3C2-9C0C6C7BEA88}" srcOrd="0" destOrd="0" presId="urn:microsoft.com/office/officeart/2005/8/layout/vList2"/>
    <dgm:cxn modelId="{30F27D47-A290-4661-A22D-1B144E68384B}" type="presParOf" srcId="{B95FE17E-2982-4959-B3C2-9C0C6C7BEA88}" destId="{6C005A98-2E00-4E9A-AF8D-B83AAAC77FD3}" srcOrd="0" destOrd="0" presId="urn:microsoft.com/office/officeart/2005/8/layout/vList2"/>
    <dgm:cxn modelId="{19964A26-1BC0-4495-82A7-637A44DDA39E}" type="presParOf" srcId="{B95FE17E-2982-4959-B3C2-9C0C6C7BEA88}" destId="{00195228-148F-4A45-A2C4-B560683C54E7}" srcOrd="1" destOrd="0" presId="urn:microsoft.com/office/officeart/2005/8/layout/vList2"/>
    <dgm:cxn modelId="{4A80E927-05B3-48B1-B3A6-E1D3F6EFFECB}" type="presParOf" srcId="{B95FE17E-2982-4959-B3C2-9C0C6C7BEA88}" destId="{077AB267-C1B7-4AC8-82DF-7C72367CE5BE}"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FAF345-3320-45BD-95FF-CF135696CEE4}"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4B849C17-458F-4880-BD46-BD50AE37A650}">
      <dgm:prSet custT="1">
        <dgm:style>
          <a:lnRef idx="1">
            <a:schemeClr val="accent4"/>
          </a:lnRef>
          <a:fillRef idx="3">
            <a:schemeClr val="accent4"/>
          </a:fillRef>
          <a:effectRef idx="2">
            <a:schemeClr val="accent4"/>
          </a:effectRef>
          <a:fontRef idx="minor">
            <a:schemeClr val="lt1"/>
          </a:fontRef>
        </dgm:style>
      </dgm:prSet>
      <dgm:spPr/>
      <dgm:t>
        <a:bodyPr/>
        <a:lstStyle/>
        <a:p>
          <a:pPr rtl="0"/>
          <a:r>
            <a:rPr lang="ru-RU" sz="1400" b="1" dirty="0" smtClean="0"/>
            <a:t>Справедливой стоимостью :</a:t>
          </a:r>
          <a:endParaRPr lang="ru-RU" sz="1400" dirty="0"/>
        </a:p>
      </dgm:t>
    </dgm:pt>
    <dgm:pt modelId="{8629E39A-B16E-4444-804C-56AF3D2560CB}" type="parTrans" cxnId="{0CE349E3-5A4A-44F1-AA27-E796DEAF4968}">
      <dgm:prSet/>
      <dgm:spPr/>
      <dgm:t>
        <a:bodyPr/>
        <a:lstStyle/>
        <a:p>
          <a:endParaRPr lang="ru-RU"/>
        </a:p>
      </dgm:t>
    </dgm:pt>
    <dgm:pt modelId="{9E92CE32-BC0A-4925-B278-0122A08DC5BD}" type="sibTrans" cxnId="{0CE349E3-5A4A-44F1-AA27-E796DEAF4968}">
      <dgm:prSet/>
      <dgm:spPr/>
      <dgm:t>
        <a:bodyPr/>
        <a:lstStyle/>
        <a:p>
          <a:endParaRPr lang="ru-RU"/>
        </a:p>
      </dgm:t>
    </dgm:pt>
    <dgm:pt modelId="{82748965-1123-4A46-B81D-11E6E7144388}">
      <dgm:prSet custT="1">
        <dgm:style>
          <a:lnRef idx="2">
            <a:schemeClr val="accent4"/>
          </a:lnRef>
          <a:fillRef idx="1">
            <a:schemeClr val="lt1"/>
          </a:fillRef>
          <a:effectRef idx="0">
            <a:schemeClr val="accent4"/>
          </a:effectRef>
          <a:fontRef idx="minor">
            <a:schemeClr val="dk1"/>
          </a:fontRef>
        </dgm:style>
      </dgm:prSet>
      <dgm:spPr/>
      <dgm:t>
        <a:bodyPr/>
        <a:lstStyle/>
        <a:p>
          <a:pPr algn="just" rtl="0"/>
          <a:r>
            <a:rPr lang="ru-RU" sz="1200" dirty="0" smtClean="0"/>
            <a:t>водных ресурсов, впервые вовлекаемых в хозяйственный оборот, является дисконтированная сумма будущих денежных поступлений без учета предоставляемых льгот, связанных с пользованием водными ресурсами (поступления от выдачи разрешений, лицензий, будущие налоговые и иные поступления от предоставления права пользования водными ресурсами).</a:t>
          </a:r>
          <a:endParaRPr lang="ru-RU" sz="1200" dirty="0"/>
        </a:p>
      </dgm:t>
    </dgm:pt>
    <dgm:pt modelId="{F71DBF83-A49C-46E4-915B-D496FAFEB77B}" type="parTrans" cxnId="{D38BC129-E8A8-4014-813C-82661EFCB6D0}">
      <dgm:prSet/>
      <dgm:spPr/>
      <dgm:t>
        <a:bodyPr/>
        <a:lstStyle/>
        <a:p>
          <a:endParaRPr lang="ru-RU"/>
        </a:p>
      </dgm:t>
    </dgm:pt>
    <dgm:pt modelId="{89E62ED2-A6B1-489F-B3CA-5F64942EEA70}" type="sibTrans" cxnId="{D38BC129-E8A8-4014-813C-82661EFCB6D0}">
      <dgm:prSet/>
      <dgm:spPr/>
      <dgm:t>
        <a:bodyPr/>
        <a:lstStyle/>
        <a:p>
          <a:endParaRPr lang="ru-RU"/>
        </a:p>
      </dgm:t>
    </dgm:pt>
    <dgm:pt modelId="{FF04AE08-0A6A-4D10-8B1E-87463128BF8C}">
      <dgm:prSet custT="1">
        <dgm:style>
          <a:lnRef idx="2">
            <a:schemeClr val="accent4"/>
          </a:lnRef>
          <a:fillRef idx="1">
            <a:schemeClr val="lt1"/>
          </a:fillRef>
          <a:effectRef idx="0">
            <a:schemeClr val="accent4"/>
          </a:effectRef>
          <a:fontRef idx="minor">
            <a:schemeClr val="dk1"/>
          </a:fontRef>
        </dgm:style>
      </dgm:prSet>
      <dgm:spPr/>
      <dgm:t>
        <a:bodyPr/>
        <a:lstStyle/>
        <a:p>
          <a:pPr algn="just" rtl="0"/>
          <a:r>
            <a:rPr lang="ru-RU" sz="1200" dirty="0" smtClean="0"/>
            <a:t>некультивируемых биологических активов, впервые вовлекаемых в хозяйственный оборот, является дисконтированная сумма будущих денежных поступлений без учета предоставляемых льгот, связанных с пользованием некультивируемыми биологическими ресурсами (поступления от выдачи разрешений, лицензий, будущие налоговые и иные поступления от предоставления права пользования некультивируемыми биологическими ресурсами).</a:t>
          </a:r>
          <a:endParaRPr lang="ru-RU" sz="1200" dirty="0"/>
        </a:p>
      </dgm:t>
    </dgm:pt>
    <dgm:pt modelId="{6CB5260B-1371-4B0A-A1BF-9FE69856D153}" type="parTrans" cxnId="{D2695AFC-B6A9-4E8E-8868-57AE2875E24F}">
      <dgm:prSet/>
      <dgm:spPr/>
      <dgm:t>
        <a:bodyPr/>
        <a:lstStyle/>
        <a:p>
          <a:endParaRPr lang="ru-RU"/>
        </a:p>
      </dgm:t>
    </dgm:pt>
    <dgm:pt modelId="{BFD3BBD3-FDED-44A8-882E-FCAF354B880B}" type="sibTrans" cxnId="{D2695AFC-B6A9-4E8E-8868-57AE2875E24F}">
      <dgm:prSet/>
      <dgm:spPr/>
      <dgm:t>
        <a:bodyPr/>
        <a:lstStyle/>
        <a:p>
          <a:endParaRPr lang="ru-RU"/>
        </a:p>
      </dgm:t>
    </dgm:pt>
    <dgm:pt modelId="{6FECD4E7-313E-4D4B-B82F-89CB5227639A}">
      <dgm:prSet custT="1">
        <dgm:style>
          <a:lnRef idx="2">
            <a:schemeClr val="accent4"/>
          </a:lnRef>
          <a:fillRef idx="1">
            <a:schemeClr val="lt1"/>
          </a:fillRef>
          <a:effectRef idx="0">
            <a:schemeClr val="accent4"/>
          </a:effectRef>
          <a:fontRef idx="minor">
            <a:schemeClr val="dk1"/>
          </a:fontRef>
        </dgm:style>
      </dgm:prSet>
      <dgm:spPr/>
      <dgm:t>
        <a:bodyPr/>
        <a:lstStyle/>
        <a:p>
          <a:pPr rtl="0"/>
          <a:r>
            <a:rPr lang="ru-RU" sz="1200" dirty="0" smtClean="0"/>
            <a:t>прочих непроизведенных активов, впервые вовлекаемых в хозяйственный оборот, является дисконтированная сумма будущих денежных поступлений от предоставления субъекту учета права пользования прочими непроизведенными активами без учета предоставляемых льгот.</a:t>
          </a:r>
          <a:endParaRPr lang="ru-RU" sz="1200" dirty="0"/>
        </a:p>
      </dgm:t>
    </dgm:pt>
    <dgm:pt modelId="{13E8EF68-539F-4B74-9ABD-EA2810F2C61C}" type="parTrans" cxnId="{AC1C78EC-7408-4491-9B06-888028D3B177}">
      <dgm:prSet/>
      <dgm:spPr/>
      <dgm:t>
        <a:bodyPr/>
        <a:lstStyle/>
        <a:p>
          <a:endParaRPr lang="ru-RU"/>
        </a:p>
      </dgm:t>
    </dgm:pt>
    <dgm:pt modelId="{F7A5EE0D-59AD-4DEE-B5C0-952A4AE55651}" type="sibTrans" cxnId="{AC1C78EC-7408-4491-9B06-888028D3B177}">
      <dgm:prSet/>
      <dgm:spPr/>
      <dgm:t>
        <a:bodyPr/>
        <a:lstStyle/>
        <a:p>
          <a:endParaRPr lang="ru-RU"/>
        </a:p>
      </dgm:t>
    </dgm:pt>
    <dgm:pt modelId="{DCAC53D1-888A-442D-85A3-BBEB3A8AB723}" type="pres">
      <dgm:prSet presAssocID="{D3FAF345-3320-45BD-95FF-CF135696CEE4}" presName="compositeShape" presStyleCnt="0">
        <dgm:presLayoutVars>
          <dgm:dir/>
          <dgm:resizeHandles/>
        </dgm:presLayoutVars>
      </dgm:prSet>
      <dgm:spPr/>
      <dgm:t>
        <a:bodyPr/>
        <a:lstStyle/>
        <a:p>
          <a:endParaRPr lang="ru-RU"/>
        </a:p>
      </dgm:t>
    </dgm:pt>
    <dgm:pt modelId="{54329D4E-8968-46B4-AA6C-163847D4A7A0}" type="pres">
      <dgm:prSet presAssocID="{D3FAF345-3320-45BD-95FF-CF135696CEE4}" presName="pyramid" presStyleLbl="node1" presStyleIdx="0" presStyleCnt="1" custScaleX="141597" custLinFactNeighborX="11753">
        <dgm:style>
          <a:lnRef idx="1">
            <a:schemeClr val="accent4"/>
          </a:lnRef>
          <a:fillRef idx="2">
            <a:schemeClr val="accent4"/>
          </a:fillRef>
          <a:effectRef idx="1">
            <a:schemeClr val="accent4"/>
          </a:effectRef>
          <a:fontRef idx="minor">
            <a:schemeClr val="dk1"/>
          </a:fontRef>
        </dgm:style>
      </dgm:prSet>
      <dgm:spPr/>
    </dgm:pt>
    <dgm:pt modelId="{58FF1E1C-353F-474F-A252-8DA0338C4345}" type="pres">
      <dgm:prSet presAssocID="{D3FAF345-3320-45BD-95FF-CF135696CEE4}" presName="theList" presStyleCnt="0"/>
      <dgm:spPr/>
    </dgm:pt>
    <dgm:pt modelId="{07B35F47-AFB8-474A-825F-10DB9ED9287E}" type="pres">
      <dgm:prSet presAssocID="{4B849C17-458F-4880-BD46-BD50AE37A650}" presName="aNode" presStyleLbl="fgAcc1" presStyleIdx="0" presStyleCnt="4" custScaleY="154828" custLinFactNeighborX="-28873" custLinFactNeighborY="87263">
        <dgm:presLayoutVars>
          <dgm:bulletEnabled val="1"/>
        </dgm:presLayoutVars>
      </dgm:prSet>
      <dgm:spPr/>
      <dgm:t>
        <a:bodyPr/>
        <a:lstStyle/>
        <a:p>
          <a:endParaRPr lang="ru-RU"/>
        </a:p>
      </dgm:t>
    </dgm:pt>
    <dgm:pt modelId="{96177CAB-DC40-49B2-8067-33D2DC7D8348}" type="pres">
      <dgm:prSet presAssocID="{4B849C17-458F-4880-BD46-BD50AE37A650}" presName="aSpace" presStyleCnt="0"/>
      <dgm:spPr/>
    </dgm:pt>
    <dgm:pt modelId="{3FF1370C-FC4F-43C4-84BB-6802F9E141DD}" type="pres">
      <dgm:prSet presAssocID="{82748965-1123-4A46-B81D-11E6E7144388}" presName="aNode" presStyleLbl="fgAcc1" presStyleIdx="1" presStyleCnt="4" custScaleX="117093" custScaleY="216012" custLinFactY="28611" custLinFactNeighborX="-31010" custLinFactNeighborY="100000">
        <dgm:presLayoutVars>
          <dgm:bulletEnabled val="1"/>
        </dgm:presLayoutVars>
      </dgm:prSet>
      <dgm:spPr/>
      <dgm:t>
        <a:bodyPr/>
        <a:lstStyle/>
        <a:p>
          <a:endParaRPr lang="ru-RU"/>
        </a:p>
      </dgm:t>
    </dgm:pt>
    <dgm:pt modelId="{972DB06B-A7AD-4C82-B64D-6B0FFAFC0BEC}" type="pres">
      <dgm:prSet presAssocID="{82748965-1123-4A46-B81D-11E6E7144388}" presName="aSpace" presStyleCnt="0"/>
      <dgm:spPr/>
    </dgm:pt>
    <dgm:pt modelId="{8508EE63-6D8A-40C8-AB18-7591FFD90E37}" type="pres">
      <dgm:prSet presAssocID="{FF04AE08-0A6A-4D10-8B1E-87463128BF8C}" presName="aNode" presStyleLbl="fgAcc1" presStyleIdx="2" presStyleCnt="4" custScaleX="181837" custScaleY="195350" custLinFactY="54067" custLinFactNeighborX="-28553" custLinFactNeighborY="100000">
        <dgm:presLayoutVars>
          <dgm:bulletEnabled val="1"/>
        </dgm:presLayoutVars>
      </dgm:prSet>
      <dgm:spPr/>
      <dgm:t>
        <a:bodyPr/>
        <a:lstStyle/>
        <a:p>
          <a:endParaRPr lang="ru-RU"/>
        </a:p>
      </dgm:t>
    </dgm:pt>
    <dgm:pt modelId="{1F5EE22F-3254-49B9-ABEF-48726DDDEF9A}" type="pres">
      <dgm:prSet presAssocID="{FF04AE08-0A6A-4D10-8B1E-87463128BF8C}" presName="aSpace" presStyleCnt="0"/>
      <dgm:spPr/>
    </dgm:pt>
    <dgm:pt modelId="{3650E09A-D070-455D-A23F-EE6C322D319D}" type="pres">
      <dgm:prSet presAssocID="{6FECD4E7-313E-4D4B-B82F-89CB5227639A}" presName="aNode" presStyleLbl="fgAcc1" presStyleIdx="3" presStyleCnt="4" custScaleX="132906" custScaleY="195749" custLinFactY="86076" custLinFactNeighborX="-31651" custLinFactNeighborY="100000">
        <dgm:presLayoutVars>
          <dgm:bulletEnabled val="1"/>
        </dgm:presLayoutVars>
      </dgm:prSet>
      <dgm:spPr/>
      <dgm:t>
        <a:bodyPr/>
        <a:lstStyle/>
        <a:p>
          <a:endParaRPr lang="ru-RU"/>
        </a:p>
      </dgm:t>
    </dgm:pt>
    <dgm:pt modelId="{4F5FFC9E-C9FF-4B9F-B4FB-986B4251AE56}" type="pres">
      <dgm:prSet presAssocID="{6FECD4E7-313E-4D4B-B82F-89CB5227639A}" presName="aSpace" presStyleCnt="0"/>
      <dgm:spPr/>
    </dgm:pt>
  </dgm:ptLst>
  <dgm:cxnLst>
    <dgm:cxn modelId="{D38BC129-E8A8-4014-813C-82661EFCB6D0}" srcId="{D3FAF345-3320-45BD-95FF-CF135696CEE4}" destId="{82748965-1123-4A46-B81D-11E6E7144388}" srcOrd="1" destOrd="0" parTransId="{F71DBF83-A49C-46E4-915B-D496FAFEB77B}" sibTransId="{89E62ED2-A6B1-489F-B3CA-5F64942EEA70}"/>
    <dgm:cxn modelId="{734A27D3-041A-42F2-8506-F6C56B495772}" type="presOf" srcId="{FF04AE08-0A6A-4D10-8B1E-87463128BF8C}" destId="{8508EE63-6D8A-40C8-AB18-7591FFD90E37}" srcOrd="0" destOrd="0" presId="urn:microsoft.com/office/officeart/2005/8/layout/pyramid2"/>
    <dgm:cxn modelId="{4B51D512-9CC7-4504-A627-15C99A2FD33D}" type="presOf" srcId="{82748965-1123-4A46-B81D-11E6E7144388}" destId="{3FF1370C-FC4F-43C4-84BB-6802F9E141DD}" srcOrd="0" destOrd="0" presId="urn:microsoft.com/office/officeart/2005/8/layout/pyramid2"/>
    <dgm:cxn modelId="{0CE349E3-5A4A-44F1-AA27-E796DEAF4968}" srcId="{D3FAF345-3320-45BD-95FF-CF135696CEE4}" destId="{4B849C17-458F-4880-BD46-BD50AE37A650}" srcOrd="0" destOrd="0" parTransId="{8629E39A-B16E-4444-804C-56AF3D2560CB}" sibTransId="{9E92CE32-BC0A-4925-B278-0122A08DC5BD}"/>
    <dgm:cxn modelId="{D2695AFC-B6A9-4E8E-8868-57AE2875E24F}" srcId="{D3FAF345-3320-45BD-95FF-CF135696CEE4}" destId="{FF04AE08-0A6A-4D10-8B1E-87463128BF8C}" srcOrd="2" destOrd="0" parTransId="{6CB5260B-1371-4B0A-A1BF-9FE69856D153}" sibTransId="{BFD3BBD3-FDED-44A8-882E-FCAF354B880B}"/>
    <dgm:cxn modelId="{C6064D7F-B3B2-4D35-8DC1-521BDDE2421C}" type="presOf" srcId="{D3FAF345-3320-45BD-95FF-CF135696CEE4}" destId="{DCAC53D1-888A-442D-85A3-BBEB3A8AB723}" srcOrd="0" destOrd="0" presId="urn:microsoft.com/office/officeart/2005/8/layout/pyramid2"/>
    <dgm:cxn modelId="{7C0FE771-22A1-4A4C-B2F4-A75F0275BA10}" type="presOf" srcId="{4B849C17-458F-4880-BD46-BD50AE37A650}" destId="{07B35F47-AFB8-474A-825F-10DB9ED9287E}" srcOrd="0" destOrd="0" presId="urn:microsoft.com/office/officeart/2005/8/layout/pyramid2"/>
    <dgm:cxn modelId="{DC302D25-B8AE-4944-A9C7-D538C5F5F3E7}" type="presOf" srcId="{6FECD4E7-313E-4D4B-B82F-89CB5227639A}" destId="{3650E09A-D070-455D-A23F-EE6C322D319D}" srcOrd="0" destOrd="0" presId="urn:microsoft.com/office/officeart/2005/8/layout/pyramid2"/>
    <dgm:cxn modelId="{AC1C78EC-7408-4491-9B06-888028D3B177}" srcId="{D3FAF345-3320-45BD-95FF-CF135696CEE4}" destId="{6FECD4E7-313E-4D4B-B82F-89CB5227639A}" srcOrd="3" destOrd="0" parTransId="{13E8EF68-539F-4B74-9ABD-EA2810F2C61C}" sibTransId="{F7A5EE0D-59AD-4DEE-B5C0-952A4AE55651}"/>
    <dgm:cxn modelId="{1433F6AB-36A0-448A-BB39-288CB682AD91}" type="presParOf" srcId="{DCAC53D1-888A-442D-85A3-BBEB3A8AB723}" destId="{54329D4E-8968-46B4-AA6C-163847D4A7A0}" srcOrd="0" destOrd="0" presId="urn:microsoft.com/office/officeart/2005/8/layout/pyramid2"/>
    <dgm:cxn modelId="{09A00220-F987-4E6E-A8F6-238248452320}" type="presParOf" srcId="{DCAC53D1-888A-442D-85A3-BBEB3A8AB723}" destId="{58FF1E1C-353F-474F-A252-8DA0338C4345}" srcOrd="1" destOrd="0" presId="urn:microsoft.com/office/officeart/2005/8/layout/pyramid2"/>
    <dgm:cxn modelId="{998F3B5F-5403-4C3C-B732-68F67563A42E}" type="presParOf" srcId="{58FF1E1C-353F-474F-A252-8DA0338C4345}" destId="{07B35F47-AFB8-474A-825F-10DB9ED9287E}" srcOrd="0" destOrd="0" presId="urn:microsoft.com/office/officeart/2005/8/layout/pyramid2"/>
    <dgm:cxn modelId="{F3230A33-AFCD-4DB3-B9A0-DEED1EB68EF1}" type="presParOf" srcId="{58FF1E1C-353F-474F-A252-8DA0338C4345}" destId="{96177CAB-DC40-49B2-8067-33D2DC7D8348}" srcOrd="1" destOrd="0" presId="urn:microsoft.com/office/officeart/2005/8/layout/pyramid2"/>
    <dgm:cxn modelId="{8E2185F5-8570-4174-BDB2-DB358EE00AF6}" type="presParOf" srcId="{58FF1E1C-353F-474F-A252-8DA0338C4345}" destId="{3FF1370C-FC4F-43C4-84BB-6802F9E141DD}" srcOrd="2" destOrd="0" presId="urn:microsoft.com/office/officeart/2005/8/layout/pyramid2"/>
    <dgm:cxn modelId="{9326FA2E-AD08-43A9-BE40-52E7C9C5DE42}" type="presParOf" srcId="{58FF1E1C-353F-474F-A252-8DA0338C4345}" destId="{972DB06B-A7AD-4C82-B64D-6B0FFAFC0BEC}" srcOrd="3" destOrd="0" presId="urn:microsoft.com/office/officeart/2005/8/layout/pyramid2"/>
    <dgm:cxn modelId="{87859B10-F51A-4064-9C6E-86E44519A562}" type="presParOf" srcId="{58FF1E1C-353F-474F-A252-8DA0338C4345}" destId="{8508EE63-6D8A-40C8-AB18-7591FFD90E37}" srcOrd="4" destOrd="0" presId="urn:microsoft.com/office/officeart/2005/8/layout/pyramid2"/>
    <dgm:cxn modelId="{DC82E800-8DC5-439C-84E2-24FEC073E4E9}" type="presParOf" srcId="{58FF1E1C-353F-474F-A252-8DA0338C4345}" destId="{1F5EE22F-3254-49B9-ABEF-48726DDDEF9A}" srcOrd="5" destOrd="0" presId="urn:microsoft.com/office/officeart/2005/8/layout/pyramid2"/>
    <dgm:cxn modelId="{5269D67F-6108-4FBC-8E7C-666C62B2CA79}" type="presParOf" srcId="{58FF1E1C-353F-474F-A252-8DA0338C4345}" destId="{3650E09A-D070-455D-A23F-EE6C322D319D}" srcOrd="6" destOrd="0" presId="urn:microsoft.com/office/officeart/2005/8/layout/pyramid2"/>
    <dgm:cxn modelId="{21F51DDA-D04C-4C8F-AC3B-826DC93CB673}" type="presParOf" srcId="{58FF1E1C-353F-474F-A252-8DA0338C4345}" destId="{4F5FFC9E-C9FF-4B9F-B4FB-986B4251AE56}" srcOrd="7"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F24387-E0C1-4F93-9CA2-A3E69F1F3945}"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ru-RU"/>
        </a:p>
      </dgm:t>
    </dgm:pt>
    <dgm:pt modelId="{2198DD16-2B4D-4B15-BE75-4E2D9A4FF121}">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ru-RU" sz="1400" b="1" dirty="0" smtClean="0"/>
            <a:t>Выбытие объектов непроизведенных активов осуществляется</a:t>
          </a:r>
          <a:r>
            <a:rPr lang="ru-RU" sz="1400" dirty="0" smtClean="0"/>
            <a:t>:</a:t>
          </a:r>
          <a:endParaRPr lang="ru-RU" sz="1400" dirty="0"/>
        </a:p>
      </dgm:t>
    </dgm:pt>
    <dgm:pt modelId="{519D0BC0-EEA7-4EB7-B775-4F9F2E12536D}" type="parTrans" cxnId="{849890DA-E69F-4027-873B-BAA929839D1D}">
      <dgm:prSet/>
      <dgm:spPr/>
      <dgm:t>
        <a:bodyPr/>
        <a:lstStyle/>
        <a:p>
          <a:endParaRPr lang="ru-RU"/>
        </a:p>
      </dgm:t>
    </dgm:pt>
    <dgm:pt modelId="{58617D25-C0AB-4ED2-8780-96994DEF465A}" type="sibTrans" cxnId="{849890DA-E69F-4027-873B-BAA929839D1D}">
      <dgm:prSet/>
      <dgm:spPr/>
      <dgm:t>
        <a:bodyPr/>
        <a:lstStyle/>
        <a:p>
          <a:endParaRPr lang="ru-RU"/>
        </a:p>
      </dgm:t>
    </dgm:pt>
    <dgm:pt modelId="{E4D72B5F-BC25-4A6F-AD5D-EAD8F5D01269}">
      <dgm:prSet>
        <dgm:style>
          <a:lnRef idx="1">
            <a:schemeClr val="accent5"/>
          </a:lnRef>
          <a:fillRef idx="2">
            <a:schemeClr val="accent5"/>
          </a:fillRef>
          <a:effectRef idx="1">
            <a:schemeClr val="accent5"/>
          </a:effectRef>
          <a:fontRef idx="minor">
            <a:schemeClr val="dk1"/>
          </a:fontRef>
        </dgm:style>
      </dgm:prSet>
      <dgm:spPr/>
      <dgm:t>
        <a:bodyPr/>
        <a:lstStyle/>
        <a:p>
          <a:pPr rtl="0"/>
          <a:r>
            <a:rPr lang="ru-RU" dirty="0" smtClean="0"/>
            <a:t>а) при прекращении имущественных прав по основаниям, предусмотренным законодательством Российской Федерации, в том числе по основанию продажи, безвозмездной передачи (дарения);</a:t>
          </a:r>
          <a:endParaRPr lang="ru-RU" dirty="0"/>
        </a:p>
      </dgm:t>
    </dgm:pt>
    <dgm:pt modelId="{0BC7CBA7-8ABA-465C-952B-7EC243D8E110}" type="parTrans" cxnId="{5671D40B-C16B-42FB-93BF-ABCBA8A26D28}">
      <dgm:prSet/>
      <dgm:spPr/>
      <dgm:t>
        <a:bodyPr/>
        <a:lstStyle/>
        <a:p>
          <a:endParaRPr lang="ru-RU"/>
        </a:p>
      </dgm:t>
    </dgm:pt>
    <dgm:pt modelId="{D4C55D06-5693-49D1-8D77-09AC2658A3C3}" type="sibTrans" cxnId="{5671D40B-C16B-42FB-93BF-ABCBA8A26D28}">
      <dgm:prSet/>
      <dgm:spPr/>
      <dgm:t>
        <a:bodyPr/>
        <a:lstStyle/>
        <a:p>
          <a:endParaRPr lang="ru-RU"/>
        </a:p>
      </dgm:t>
    </dgm:pt>
    <dgm:pt modelId="{08894F93-29BA-461C-B948-D3B85F3E6E71}">
      <dgm:prSet>
        <dgm:style>
          <a:lnRef idx="1">
            <a:schemeClr val="accent6"/>
          </a:lnRef>
          <a:fillRef idx="2">
            <a:schemeClr val="accent6"/>
          </a:fillRef>
          <a:effectRef idx="1">
            <a:schemeClr val="accent6"/>
          </a:effectRef>
          <a:fontRef idx="minor">
            <a:schemeClr val="dk1"/>
          </a:fontRef>
        </dgm:style>
      </dgm:prSet>
      <dgm:spPr/>
      <dgm:t>
        <a:bodyPr/>
        <a:lstStyle/>
        <a:p>
          <a:pPr rtl="0"/>
          <a:r>
            <a:rPr lang="ru-RU" dirty="0" smtClean="0"/>
            <a:t>б) при прекращении использования объекта непроизведенных активов вследствие порчи, изменения качественных характеристик объекта, по иным основаниям, в связи с которыми использование объекта непроизведенных активов по установленному при принятии его к бухгалтерскому учету назначению не представляется возможным;</a:t>
          </a:r>
          <a:endParaRPr lang="ru-RU" dirty="0"/>
        </a:p>
      </dgm:t>
    </dgm:pt>
    <dgm:pt modelId="{45C2D0C7-0613-4B4F-B75D-F3E9979F533C}" type="parTrans" cxnId="{E9ABA837-03DC-483F-AB44-0DA0955A231A}">
      <dgm:prSet/>
      <dgm:spPr/>
      <dgm:t>
        <a:bodyPr/>
        <a:lstStyle/>
        <a:p>
          <a:endParaRPr lang="ru-RU"/>
        </a:p>
      </dgm:t>
    </dgm:pt>
    <dgm:pt modelId="{DD0CC70F-4CAC-4A81-809F-67974EC56CD6}" type="sibTrans" cxnId="{E9ABA837-03DC-483F-AB44-0DA0955A231A}">
      <dgm:prSet/>
      <dgm:spPr/>
      <dgm:t>
        <a:bodyPr/>
        <a:lstStyle/>
        <a:p>
          <a:endParaRPr lang="ru-RU"/>
        </a:p>
      </dgm:t>
    </dgm:pt>
    <dgm:pt modelId="{20AD72C5-FFB4-4EA7-9462-017CF23459A5}">
      <dgm:prSet>
        <dgm:style>
          <a:lnRef idx="1">
            <a:schemeClr val="dk1"/>
          </a:lnRef>
          <a:fillRef idx="2">
            <a:schemeClr val="dk1"/>
          </a:fillRef>
          <a:effectRef idx="1">
            <a:schemeClr val="dk1"/>
          </a:effectRef>
          <a:fontRef idx="minor">
            <a:schemeClr val="dk1"/>
          </a:fontRef>
        </dgm:style>
      </dgm:prSet>
      <dgm:spPr/>
      <dgm:t>
        <a:bodyPr/>
        <a:lstStyle/>
        <a:p>
          <a:pPr rtl="0"/>
          <a:r>
            <a:rPr lang="ru-RU" smtClean="0"/>
            <a:t>в) при передаче другой организации бюджетной сферы; </a:t>
          </a:r>
          <a:endParaRPr lang="ru-RU"/>
        </a:p>
      </dgm:t>
    </dgm:pt>
    <dgm:pt modelId="{32421282-D99F-45B6-97ED-DBE42A2532AD}" type="parTrans" cxnId="{C8A4EE23-2690-4A25-879B-A94634812738}">
      <dgm:prSet/>
      <dgm:spPr/>
      <dgm:t>
        <a:bodyPr/>
        <a:lstStyle/>
        <a:p>
          <a:endParaRPr lang="ru-RU"/>
        </a:p>
      </dgm:t>
    </dgm:pt>
    <dgm:pt modelId="{0AED13EE-4075-4531-9BCA-C3A8B9CB6D21}" type="sibTrans" cxnId="{C8A4EE23-2690-4A25-879B-A94634812738}">
      <dgm:prSet/>
      <dgm:spPr/>
      <dgm:t>
        <a:bodyPr/>
        <a:lstStyle/>
        <a:p>
          <a:endParaRPr lang="ru-RU"/>
        </a:p>
      </dgm:t>
    </dgm:pt>
    <dgm:pt modelId="{5AF68CF0-C113-4461-82F1-9C0C12A95E93}">
      <dgm:prSet>
        <dgm:style>
          <a:lnRef idx="1">
            <a:schemeClr val="accent4"/>
          </a:lnRef>
          <a:fillRef idx="2">
            <a:schemeClr val="accent4"/>
          </a:fillRef>
          <a:effectRef idx="1">
            <a:schemeClr val="accent4"/>
          </a:effectRef>
          <a:fontRef idx="minor">
            <a:schemeClr val="dk1"/>
          </a:fontRef>
        </dgm:style>
      </dgm:prSet>
      <dgm:spPr/>
      <dgm:t>
        <a:bodyPr/>
        <a:lstStyle/>
        <a:p>
          <a:pPr rtl="0"/>
          <a:r>
            <a:rPr lang="ru-RU" smtClean="0"/>
            <a:t>г) по иным основаниям, предусмотренным законодательством Российской Федерации.</a:t>
          </a:r>
          <a:endParaRPr lang="ru-RU"/>
        </a:p>
      </dgm:t>
    </dgm:pt>
    <dgm:pt modelId="{5651A8F6-A73F-4352-8BBA-2590AD75F3F6}" type="parTrans" cxnId="{21B8D182-5E30-45AF-B72F-7A3DE4FB333C}">
      <dgm:prSet/>
      <dgm:spPr/>
      <dgm:t>
        <a:bodyPr/>
        <a:lstStyle/>
        <a:p>
          <a:endParaRPr lang="ru-RU"/>
        </a:p>
      </dgm:t>
    </dgm:pt>
    <dgm:pt modelId="{9ADC7938-05D9-4882-8CBF-5A4DA96CCE60}" type="sibTrans" cxnId="{21B8D182-5E30-45AF-B72F-7A3DE4FB333C}">
      <dgm:prSet/>
      <dgm:spPr/>
      <dgm:t>
        <a:bodyPr/>
        <a:lstStyle/>
        <a:p>
          <a:endParaRPr lang="ru-RU"/>
        </a:p>
      </dgm:t>
    </dgm:pt>
    <dgm:pt modelId="{C7C99472-0A62-4032-ACA2-C46B548A3BC2}" type="pres">
      <dgm:prSet presAssocID="{5AF24387-E0C1-4F93-9CA2-A3E69F1F3945}" presName="Name0" presStyleCnt="0">
        <dgm:presLayoutVars>
          <dgm:chPref val="1"/>
          <dgm:dir/>
          <dgm:animOne val="branch"/>
          <dgm:animLvl val="lvl"/>
          <dgm:resizeHandles/>
        </dgm:presLayoutVars>
      </dgm:prSet>
      <dgm:spPr/>
      <dgm:t>
        <a:bodyPr/>
        <a:lstStyle/>
        <a:p>
          <a:endParaRPr lang="ru-RU"/>
        </a:p>
      </dgm:t>
    </dgm:pt>
    <dgm:pt modelId="{6593D008-B62F-483C-B3B4-037050AD9B8B}" type="pres">
      <dgm:prSet presAssocID="{2198DD16-2B4D-4B15-BE75-4E2D9A4FF121}" presName="vertOne" presStyleCnt="0"/>
      <dgm:spPr/>
    </dgm:pt>
    <dgm:pt modelId="{EE7A9C22-6B59-4131-BFF2-287FD9714D93}" type="pres">
      <dgm:prSet presAssocID="{2198DD16-2B4D-4B15-BE75-4E2D9A4FF121}" presName="txOne" presStyleLbl="node0" presStyleIdx="0" presStyleCnt="1" custScaleY="19423">
        <dgm:presLayoutVars>
          <dgm:chPref val="3"/>
        </dgm:presLayoutVars>
      </dgm:prSet>
      <dgm:spPr/>
      <dgm:t>
        <a:bodyPr/>
        <a:lstStyle/>
        <a:p>
          <a:endParaRPr lang="ru-RU"/>
        </a:p>
      </dgm:t>
    </dgm:pt>
    <dgm:pt modelId="{038DE9A3-54A7-46CA-8579-FF0FC0F19F15}" type="pres">
      <dgm:prSet presAssocID="{2198DD16-2B4D-4B15-BE75-4E2D9A4FF121}" presName="parTransOne" presStyleCnt="0"/>
      <dgm:spPr/>
    </dgm:pt>
    <dgm:pt modelId="{625683BC-0E65-47DB-AA27-28E9374EE0AD}" type="pres">
      <dgm:prSet presAssocID="{2198DD16-2B4D-4B15-BE75-4E2D9A4FF121}" presName="horzOne" presStyleCnt="0"/>
      <dgm:spPr/>
    </dgm:pt>
    <dgm:pt modelId="{928D084F-3BAB-4236-9EE9-BF688E1E5BC4}" type="pres">
      <dgm:prSet presAssocID="{E4D72B5F-BC25-4A6F-AD5D-EAD8F5D01269}" presName="vertTwo" presStyleCnt="0"/>
      <dgm:spPr/>
    </dgm:pt>
    <dgm:pt modelId="{3308C71D-A8F1-4079-A666-9D9F76544A45}" type="pres">
      <dgm:prSet presAssocID="{E4D72B5F-BC25-4A6F-AD5D-EAD8F5D01269}" presName="txTwo" presStyleLbl="node2" presStyleIdx="0" presStyleCnt="4" custLinFactNeighborX="-7732" custLinFactNeighborY="15701">
        <dgm:presLayoutVars>
          <dgm:chPref val="3"/>
        </dgm:presLayoutVars>
      </dgm:prSet>
      <dgm:spPr/>
      <dgm:t>
        <a:bodyPr/>
        <a:lstStyle/>
        <a:p>
          <a:endParaRPr lang="ru-RU"/>
        </a:p>
      </dgm:t>
    </dgm:pt>
    <dgm:pt modelId="{E8198F2D-070B-4411-810C-A1124B7D7355}" type="pres">
      <dgm:prSet presAssocID="{E4D72B5F-BC25-4A6F-AD5D-EAD8F5D01269}" presName="horzTwo" presStyleCnt="0"/>
      <dgm:spPr/>
    </dgm:pt>
    <dgm:pt modelId="{61B2BFEE-2887-46D1-BD0B-318D4C5DAE4A}" type="pres">
      <dgm:prSet presAssocID="{D4C55D06-5693-49D1-8D77-09AC2658A3C3}" presName="sibSpaceTwo" presStyleCnt="0"/>
      <dgm:spPr/>
    </dgm:pt>
    <dgm:pt modelId="{FDD2D556-CC6C-4024-8AC9-5D1CF3C6F267}" type="pres">
      <dgm:prSet presAssocID="{08894F93-29BA-461C-B948-D3B85F3E6E71}" presName="vertTwo" presStyleCnt="0"/>
      <dgm:spPr/>
    </dgm:pt>
    <dgm:pt modelId="{5F19DE63-A407-4DC8-BA4D-099269C20B0F}" type="pres">
      <dgm:prSet presAssocID="{08894F93-29BA-461C-B948-D3B85F3E6E71}" presName="txTwo" presStyleLbl="node2" presStyleIdx="1" presStyleCnt="4">
        <dgm:presLayoutVars>
          <dgm:chPref val="3"/>
        </dgm:presLayoutVars>
      </dgm:prSet>
      <dgm:spPr/>
      <dgm:t>
        <a:bodyPr/>
        <a:lstStyle/>
        <a:p>
          <a:endParaRPr lang="ru-RU"/>
        </a:p>
      </dgm:t>
    </dgm:pt>
    <dgm:pt modelId="{02CC5D22-45CF-434C-8147-12FDC724E673}" type="pres">
      <dgm:prSet presAssocID="{08894F93-29BA-461C-B948-D3B85F3E6E71}" presName="horzTwo" presStyleCnt="0"/>
      <dgm:spPr/>
    </dgm:pt>
    <dgm:pt modelId="{1475CB84-64BF-443B-BF58-A448CB0587AA}" type="pres">
      <dgm:prSet presAssocID="{DD0CC70F-4CAC-4A81-809F-67974EC56CD6}" presName="sibSpaceTwo" presStyleCnt="0"/>
      <dgm:spPr/>
    </dgm:pt>
    <dgm:pt modelId="{578B4743-A1EE-4DA6-B67D-E7062960ADF3}" type="pres">
      <dgm:prSet presAssocID="{20AD72C5-FFB4-4EA7-9462-017CF23459A5}" presName="vertTwo" presStyleCnt="0"/>
      <dgm:spPr/>
    </dgm:pt>
    <dgm:pt modelId="{07A71E30-B3FD-4C70-A560-12312B2C95A2}" type="pres">
      <dgm:prSet presAssocID="{20AD72C5-FFB4-4EA7-9462-017CF23459A5}" presName="txTwo" presStyleLbl="node2" presStyleIdx="2" presStyleCnt="4">
        <dgm:presLayoutVars>
          <dgm:chPref val="3"/>
        </dgm:presLayoutVars>
      </dgm:prSet>
      <dgm:spPr/>
      <dgm:t>
        <a:bodyPr/>
        <a:lstStyle/>
        <a:p>
          <a:endParaRPr lang="ru-RU"/>
        </a:p>
      </dgm:t>
    </dgm:pt>
    <dgm:pt modelId="{C282D75C-62D0-4497-AD03-E379BB1D41F5}" type="pres">
      <dgm:prSet presAssocID="{20AD72C5-FFB4-4EA7-9462-017CF23459A5}" presName="horzTwo" presStyleCnt="0"/>
      <dgm:spPr/>
    </dgm:pt>
    <dgm:pt modelId="{9703F3CD-D6EF-4CC2-81A3-2FCAB1A7478B}" type="pres">
      <dgm:prSet presAssocID="{0AED13EE-4075-4531-9BCA-C3A8B9CB6D21}" presName="sibSpaceTwo" presStyleCnt="0"/>
      <dgm:spPr/>
    </dgm:pt>
    <dgm:pt modelId="{101EAEDA-8650-4AE5-BAC2-DA736E2B4045}" type="pres">
      <dgm:prSet presAssocID="{5AF68CF0-C113-4461-82F1-9C0C12A95E93}" presName="vertTwo" presStyleCnt="0"/>
      <dgm:spPr/>
    </dgm:pt>
    <dgm:pt modelId="{A319D6A5-1D40-4CEB-8C47-12A017FA97A9}" type="pres">
      <dgm:prSet presAssocID="{5AF68CF0-C113-4461-82F1-9C0C12A95E93}" presName="txTwo" presStyleLbl="node2" presStyleIdx="3" presStyleCnt="4">
        <dgm:presLayoutVars>
          <dgm:chPref val="3"/>
        </dgm:presLayoutVars>
      </dgm:prSet>
      <dgm:spPr/>
      <dgm:t>
        <a:bodyPr/>
        <a:lstStyle/>
        <a:p>
          <a:endParaRPr lang="ru-RU"/>
        </a:p>
      </dgm:t>
    </dgm:pt>
    <dgm:pt modelId="{EB71304B-0F54-42AE-B0FB-2A0704F3FE79}" type="pres">
      <dgm:prSet presAssocID="{5AF68CF0-C113-4461-82F1-9C0C12A95E93}" presName="horzTwo" presStyleCnt="0"/>
      <dgm:spPr/>
    </dgm:pt>
  </dgm:ptLst>
  <dgm:cxnLst>
    <dgm:cxn modelId="{69426449-80B1-4A4D-B103-24CBE05CDB77}" type="presOf" srcId="{5AF24387-E0C1-4F93-9CA2-A3E69F1F3945}" destId="{C7C99472-0A62-4032-ACA2-C46B548A3BC2}" srcOrd="0" destOrd="0" presId="urn:microsoft.com/office/officeart/2005/8/layout/hierarchy4"/>
    <dgm:cxn modelId="{5671D40B-C16B-42FB-93BF-ABCBA8A26D28}" srcId="{2198DD16-2B4D-4B15-BE75-4E2D9A4FF121}" destId="{E4D72B5F-BC25-4A6F-AD5D-EAD8F5D01269}" srcOrd="0" destOrd="0" parTransId="{0BC7CBA7-8ABA-465C-952B-7EC243D8E110}" sibTransId="{D4C55D06-5693-49D1-8D77-09AC2658A3C3}"/>
    <dgm:cxn modelId="{28E3CF92-B712-4DED-BEA8-BC12FAA52D68}" type="presOf" srcId="{20AD72C5-FFB4-4EA7-9462-017CF23459A5}" destId="{07A71E30-B3FD-4C70-A560-12312B2C95A2}" srcOrd="0" destOrd="0" presId="urn:microsoft.com/office/officeart/2005/8/layout/hierarchy4"/>
    <dgm:cxn modelId="{E9ABA837-03DC-483F-AB44-0DA0955A231A}" srcId="{2198DD16-2B4D-4B15-BE75-4E2D9A4FF121}" destId="{08894F93-29BA-461C-B948-D3B85F3E6E71}" srcOrd="1" destOrd="0" parTransId="{45C2D0C7-0613-4B4F-B75D-F3E9979F533C}" sibTransId="{DD0CC70F-4CAC-4A81-809F-67974EC56CD6}"/>
    <dgm:cxn modelId="{BBF8CF08-BCE5-413C-9AA2-D6FD446A09CB}" type="presOf" srcId="{2198DD16-2B4D-4B15-BE75-4E2D9A4FF121}" destId="{EE7A9C22-6B59-4131-BFF2-287FD9714D93}" srcOrd="0" destOrd="0" presId="urn:microsoft.com/office/officeart/2005/8/layout/hierarchy4"/>
    <dgm:cxn modelId="{8CB4F867-BE52-4643-B681-73D742738C7D}" type="presOf" srcId="{08894F93-29BA-461C-B948-D3B85F3E6E71}" destId="{5F19DE63-A407-4DC8-BA4D-099269C20B0F}" srcOrd="0" destOrd="0" presId="urn:microsoft.com/office/officeart/2005/8/layout/hierarchy4"/>
    <dgm:cxn modelId="{849890DA-E69F-4027-873B-BAA929839D1D}" srcId="{5AF24387-E0C1-4F93-9CA2-A3E69F1F3945}" destId="{2198DD16-2B4D-4B15-BE75-4E2D9A4FF121}" srcOrd="0" destOrd="0" parTransId="{519D0BC0-EEA7-4EB7-B775-4F9F2E12536D}" sibTransId="{58617D25-C0AB-4ED2-8780-96994DEF465A}"/>
    <dgm:cxn modelId="{21B8D182-5E30-45AF-B72F-7A3DE4FB333C}" srcId="{2198DD16-2B4D-4B15-BE75-4E2D9A4FF121}" destId="{5AF68CF0-C113-4461-82F1-9C0C12A95E93}" srcOrd="3" destOrd="0" parTransId="{5651A8F6-A73F-4352-8BBA-2590AD75F3F6}" sibTransId="{9ADC7938-05D9-4882-8CBF-5A4DA96CCE60}"/>
    <dgm:cxn modelId="{F7C5956E-FF7C-48EB-A430-DE740FDF5BC1}" type="presOf" srcId="{E4D72B5F-BC25-4A6F-AD5D-EAD8F5D01269}" destId="{3308C71D-A8F1-4079-A666-9D9F76544A45}" srcOrd="0" destOrd="0" presId="urn:microsoft.com/office/officeart/2005/8/layout/hierarchy4"/>
    <dgm:cxn modelId="{C8A4EE23-2690-4A25-879B-A94634812738}" srcId="{2198DD16-2B4D-4B15-BE75-4E2D9A4FF121}" destId="{20AD72C5-FFB4-4EA7-9462-017CF23459A5}" srcOrd="2" destOrd="0" parTransId="{32421282-D99F-45B6-97ED-DBE42A2532AD}" sibTransId="{0AED13EE-4075-4531-9BCA-C3A8B9CB6D21}"/>
    <dgm:cxn modelId="{A563002E-4407-4880-B59E-371AC9D1D9C7}" type="presOf" srcId="{5AF68CF0-C113-4461-82F1-9C0C12A95E93}" destId="{A319D6A5-1D40-4CEB-8C47-12A017FA97A9}" srcOrd="0" destOrd="0" presId="urn:microsoft.com/office/officeart/2005/8/layout/hierarchy4"/>
    <dgm:cxn modelId="{7C93C2FE-62A5-4667-BF44-AB3FEC89C1F8}" type="presParOf" srcId="{C7C99472-0A62-4032-ACA2-C46B548A3BC2}" destId="{6593D008-B62F-483C-B3B4-037050AD9B8B}" srcOrd="0" destOrd="0" presId="urn:microsoft.com/office/officeart/2005/8/layout/hierarchy4"/>
    <dgm:cxn modelId="{66C4D6AE-8E4F-4E70-BBD4-11E0BF2A5EB5}" type="presParOf" srcId="{6593D008-B62F-483C-B3B4-037050AD9B8B}" destId="{EE7A9C22-6B59-4131-BFF2-287FD9714D93}" srcOrd="0" destOrd="0" presId="urn:microsoft.com/office/officeart/2005/8/layout/hierarchy4"/>
    <dgm:cxn modelId="{508E2E70-6346-44AA-9B59-003FD8ACD32F}" type="presParOf" srcId="{6593D008-B62F-483C-B3B4-037050AD9B8B}" destId="{038DE9A3-54A7-46CA-8579-FF0FC0F19F15}" srcOrd="1" destOrd="0" presId="urn:microsoft.com/office/officeart/2005/8/layout/hierarchy4"/>
    <dgm:cxn modelId="{F0739B62-C04C-4165-BEA7-39D11CE752D0}" type="presParOf" srcId="{6593D008-B62F-483C-B3B4-037050AD9B8B}" destId="{625683BC-0E65-47DB-AA27-28E9374EE0AD}" srcOrd="2" destOrd="0" presId="urn:microsoft.com/office/officeart/2005/8/layout/hierarchy4"/>
    <dgm:cxn modelId="{F249C9A1-9BA8-4D16-8027-BB4EE9CAB93C}" type="presParOf" srcId="{625683BC-0E65-47DB-AA27-28E9374EE0AD}" destId="{928D084F-3BAB-4236-9EE9-BF688E1E5BC4}" srcOrd="0" destOrd="0" presId="urn:microsoft.com/office/officeart/2005/8/layout/hierarchy4"/>
    <dgm:cxn modelId="{5C4DA01A-0382-4C03-9057-A821A14E9F31}" type="presParOf" srcId="{928D084F-3BAB-4236-9EE9-BF688E1E5BC4}" destId="{3308C71D-A8F1-4079-A666-9D9F76544A45}" srcOrd="0" destOrd="0" presId="urn:microsoft.com/office/officeart/2005/8/layout/hierarchy4"/>
    <dgm:cxn modelId="{9C01C4FB-A0FD-4923-81D4-7209A070D087}" type="presParOf" srcId="{928D084F-3BAB-4236-9EE9-BF688E1E5BC4}" destId="{E8198F2D-070B-4411-810C-A1124B7D7355}" srcOrd="1" destOrd="0" presId="urn:microsoft.com/office/officeart/2005/8/layout/hierarchy4"/>
    <dgm:cxn modelId="{C4869817-FABE-4F34-A667-8963FF6BBA55}" type="presParOf" srcId="{625683BC-0E65-47DB-AA27-28E9374EE0AD}" destId="{61B2BFEE-2887-46D1-BD0B-318D4C5DAE4A}" srcOrd="1" destOrd="0" presId="urn:microsoft.com/office/officeart/2005/8/layout/hierarchy4"/>
    <dgm:cxn modelId="{DF79F4E5-97F1-4A70-A6BC-4630175933C9}" type="presParOf" srcId="{625683BC-0E65-47DB-AA27-28E9374EE0AD}" destId="{FDD2D556-CC6C-4024-8AC9-5D1CF3C6F267}" srcOrd="2" destOrd="0" presId="urn:microsoft.com/office/officeart/2005/8/layout/hierarchy4"/>
    <dgm:cxn modelId="{C698153A-5B92-4550-A9DC-07CFA2E2AA75}" type="presParOf" srcId="{FDD2D556-CC6C-4024-8AC9-5D1CF3C6F267}" destId="{5F19DE63-A407-4DC8-BA4D-099269C20B0F}" srcOrd="0" destOrd="0" presId="urn:microsoft.com/office/officeart/2005/8/layout/hierarchy4"/>
    <dgm:cxn modelId="{8F22A7DD-F290-4FE1-B3CC-486D90D12D72}" type="presParOf" srcId="{FDD2D556-CC6C-4024-8AC9-5D1CF3C6F267}" destId="{02CC5D22-45CF-434C-8147-12FDC724E673}" srcOrd="1" destOrd="0" presId="urn:microsoft.com/office/officeart/2005/8/layout/hierarchy4"/>
    <dgm:cxn modelId="{3FEC26EC-5D30-4C9B-8F4A-EEBBB2F7C825}" type="presParOf" srcId="{625683BC-0E65-47DB-AA27-28E9374EE0AD}" destId="{1475CB84-64BF-443B-BF58-A448CB0587AA}" srcOrd="3" destOrd="0" presId="urn:microsoft.com/office/officeart/2005/8/layout/hierarchy4"/>
    <dgm:cxn modelId="{B3E73626-C4E0-440E-B147-2E76762DC412}" type="presParOf" srcId="{625683BC-0E65-47DB-AA27-28E9374EE0AD}" destId="{578B4743-A1EE-4DA6-B67D-E7062960ADF3}" srcOrd="4" destOrd="0" presId="urn:microsoft.com/office/officeart/2005/8/layout/hierarchy4"/>
    <dgm:cxn modelId="{1D23D98E-FE55-4878-8A9A-7D06DFD367AB}" type="presParOf" srcId="{578B4743-A1EE-4DA6-B67D-E7062960ADF3}" destId="{07A71E30-B3FD-4C70-A560-12312B2C95A2}" srcOrd="0" destOrd="0" presId="urn:microsoft.com/office/officeart/2005/8/layout/hierarchy4"/>
    <dgm:cxn modelId="{663BEB4D-FE93-4036-8326-9D17C8C59052}" type="presParOf" srcId="{578B4743-A1EE-4DA6-B67D-E7062960ADF3}" destId="{C282D75C-62D0-4497-AD03-E379BB1D41F5}" srcOrd="1" destOrd="0" presId="urn:microsoft.com/office/officeart/2005/8/layout/hierarchy4"/>
    <dgm:cxn modelId="{A913386D-10CD-4DF4-BC53-C1E66B31FA6D}" type="presParOf" srcId="{625683BC-0E65-47DB-AA27-28E9374EE0AD}" destId="{9703F3CD-D6EF-4CC2-81A3-2FCAB1A7478B}" srcOrd="5" destOrd="0" presId="urn:microsoft.com/office/officeart/2005/8/layout/hierarchy4"/>
    <dgm:cxn modelId="{EAE3F9E2-9804-406A-BCA6-F3D2B197A477}" type="presParOf" srcId="{625683BC-0E65-47DB-AA27-28E9374EE0AD}" destId="{101EAEDA-8650-4AE5-BAC2-DA736E2B4045}" srcOrd="6" destOrd="0" presId="urn:microsoft.com/office/officeart/2005/8/layout/hierarchy4"/>
    <dgm:cxn modelId="{1C848CAA-2775-48BE-A9C7-B078EC14B139}" type="presParOf" srcId="{101EAEDA-8650-4AE5-BAC2-DA736E2B4045}" destId="{A319D6A5-1D40-4CEB-8C47-12A017FA97A9}" srcOrd="0" destOrd="0" presId="urn:microsoft.com/office/officeart/2005/8/layout/hierarchy4"/>
    <dgm:cxn modelId="{5D942359-2462-4D40-8B77-B8D09FF52206}" type="presParOf" srcId="{101EAEDA-8650-4AE5-BAC2-DA736E2B4045}" destId="{EB71304B-0F54-42AE-B0FB-2A0704F3FE79}"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1960DB-0939-4308-B70B-5E8DD5DBFFE2}">
      <dsp:nvSpPr>
        <dsp:cNvPr id="0" name=""/>
        <dsp:cNvSpPr/>
      </dsp:nvSpPr>
      <dsp:spPr>
        <a:xfrm rot="16200000">
          <a:off x="329344" y="407163"/>
          <a:ext cx="2664295" cy="1849969"/>
        </a:xfrm>
        <a:prstGeom prst="flowChartManualOperation">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88900" tIns="0" rIns="88900" bIns="0" numCol="1" spcCol="1270" anchor="ctr" anchorCtr="0">
          <a:noAutofit/>
        </a:bodyPr>
        <a:lstStyle/>
        <a:p>
          <a:pPr lvl="0" algn="ctr" defTabSz="622300">
            <a:lnSpc>
              <a:spcPct val="90000"/>
            </a:lnSpc>
            <a:spcBef>
              <a:spcPct val="0"/>
            </a:spcBef>
            <a:spcAft>
              <a:spcPct val="35000"/>
            </a:spcAft>
          </a:pPr>
          <a:r>
            <a:rPr lang="ru-RU" sz="1400" b="1" kern="1200" dirty="0" smtClean="0">
              <a:ea typeface="Times New Roman" panose="02020603050405020304" pitchFamily="18" charset="0"/>
              <a:cs typeface="Calibri" panose="020F0502020204030204" pitchFamily="34" charset="0"/>
            </a:rPr>
            <a:t>Земля (земельные) участки)</a:t>
          </a:r>
          <a:endParaRPr lang="ru-RU" sz="1400" b="1" kern="1200" dirty="0"/>
        </a:p>
      </dsp:txBody>
      <dsp:txXfrm rot="16200000">
        <a:off x="329344" y="407163"/>
        <a:ext cx="2664295" cy="1849969"/>
      </dsp:txXfrm>
    </dsp:sp>
    <dsp:sp modelId="{0BC58581-C072-4419-9F97-4F6F8A9F330F}">
      <dsp:nvSpPr>
        <dsp:cNvPr id="0" name=""/>
        <dsp:cNvSpPr/>
      </dsp:nvSpPr>
      <dsp:spPr>
        <a:xfrm rot="16200000">
          <a:off x="1887510" y="806223"/>
          <a:ext cx="2664295" cy="1051849"/>
        </a:xfrm>
        <a:prstGeom prst="flowChartManualOperation">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0" tIns="0" rIns="88900" bIns="0" numCol="1" spcCol="1270" anchor="ctr" anchorCtr="0">
          <a:noAutofit/>
        </a:bodyPr>
        <a:lstStyle/>
        <a:p>
          <a:pPr lvl="0" algn="ctr" defTabSz="622300">
            <a:lnSpc>
              <a:spcPct val="90000"/>
            </a:lnSpc>
            <a:spcBef>
              <a:spcPct val="0"/>
            </a:spcBef>
            <a:spcAft>
              <a:spcPct val="35000"/>
            </a:spcAft>
          </a:pPr>
          <a:r>
            <a:rPr lang="ru-RU" sz="1400" b="1" kern="1200" dirty="0" smtClean="0">
              <a:ea typeface="Times New Roman" panose="02020603050405020304" pitchFamily="18" charset="0"/>
              <a:cs typeface="Calibri" panose="020F0502020204030204" pitchFamily="34" charset="0"/>
            </a:rPr>
            <a:t>Ресурсы недр</a:t>
          </a:r>
          <a:endParaRPr lang="ru-RU" sz="1400" b="1" kern="1200" dirty="0">
            <a:ea typeface="Times New Roman" panose="02020603050405020304" pitchFamily="18" charset="0"/>
            <a:cs typeface="Calibri" panose="020F0502020204030204" pitchFamily="34" charset="0"/>
          </a:endParaRPr>
        </a:p>
      </dsp:txBody>
      <dsp:txXfrm rot="16200000">
        <a:off x="1887510" y="806223"/>
        <a:ext cx="2664295" cy="1051849"/>
      </dsp:txXfrm>
    </dsp:sp>
    <dsp:sp modelId="{8A86E408-8A02-4D34-AC2C-2A68B328A5B8}">
      <dsp:nvSpPr>
        <dsp:cNvPr id="0" name=""/>
        <dsp:cNvSpPr/>
      </dsp:nvSpPr>
      <dsp:spPr>
        <a:xfrm rot="16200000">
          <a:off x="3145126" y="706782"/>
          <a:ext cx="2664295" cy="1250730"/>
        </a:xfrm>
        <a:prstGeom prst="flowChartManualOperation">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88900" tIns="0" rIns="88900" bIns="0" numCol="1" spcCol="1270" anchor="ctr" anchorCtr="0">
          <a:noAutofit/>
        </a:bodyPr>
        <a:lstStyle/>
        <a:p>
          <a:pPr lvl="0" algn="ctr" defTabSz="622300">
            <a:lnSpc>
              <a:spcPct val="90000"/>
            </a:lnSpc>
            <a:spcBef>
              <a:spcPct val="0"/>
            </a:spcBef>
            <a:spcAft>
              <a:spcPct val="35000"/>
            </a:spcAft>
          </a:pPr>
          <a:r>
            <a:rPr lang="ru-RU" sz="1400" b="1" kern="1200" dirty="0" smtClean="0"/>
            <a:t>Водные ресурсы</a:t>
          </a:r>
          <a:endParaRPr lang="ru-RU" sz="1400" b="1" kern="1200" dirty="0"/>
        </a:p>
      </dsp:txBody>
      <dsp:txXfrm rot="16200000">
        <a:off x="3145126" y="706782"/>
        <a:ext cx="2664295" cy="1250730"/>
      </dsp:txXfrm>
    </dsp:sp>
    <dsp:sp modelId="{34962F9A-3FDA-48C9-8D25-7F356F43A95A}">
      <dsp:nvSpPr>
        <dsp:cNvPr id="0" name=""/>
        <dsp:cNvSpPr/>
      </dsp:nvSpPr>
      <dsp:spPr>
        <a:xfrm rot="16200000">
          <a:off x="4704598" y="493588"/>
          <a:ext cx="2664295" cy="1677118"/>
        </a:xfrm>
        <a:prstGeom prst="flowChartManualOperation">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88900" tIns="0" rIns="88900" bIns="0" numCol="1" spcCol="1270" anchor="ctr" anchorCtr="0">
          <a:noAutofit/>
        </a:bodyPr>
        <a:lstStyle/>
        <a:p>
          <a:pPr lvl="0" algn="ctr" defTabSz="622300">
            <a:lnSpc>
              <a:spcPct val="90000"/>
            </a:lnSpc>
            <a:spcBef>
              <a:spcPct val="0"/>
            </a:spcBef>
            <a:spcAft>
              <a:spcPct val="35000"/>
            </a:spcAft>
          </a:pPr>
          <a:r>
            <a:rPr lang="ru-RU" sz="1400" b="1" kern="1200" dirty="0" smtClean="0">
              <a:ea typeface="Times New Roman" panose="02020603050405020304" pitchFamily="18" charset="0"/>
              <a:cs typeface="Calibri" panose="020F0502020204030204" pitchFamily="34" charset="0"/>
            </a:rPr>
            <a:t>Некультивируемые биологические ресурсы</a:t>
          </a:r>
          <a:endParaRPr lang="ru-RU" sz="1400" b="1" kern="1200" dirty="0"/>
        </a:p>
      </dsp:txBody>
      <dsp:txXfrm rot="16200000">
        <a:off x="4704598" y="493588"/>
        <a:ext cx="2664295" cy="1677118"/>
      </dsp:txXfrm>
    </dsp:sp>
    <dsp:sp modelId="{FB8ABBEE-E8BE-444B-8271-9A78774FE666}">
      <dsp:nvSpPr>
        <dsp:cNvPr id="0" name=""/>
        <dsp:cNvSpPr/>
      </dsp:nvSpPr>
      <dsp:spPr>
        <a:xfrm rot="16200000">
          <a:off x="6395293" y="599157"/>
          <a:ext cx="2664295" cy="1465980"/>
        </a:xfrm>
        <a:prstGeom prst="flowChartManualOperation">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88900" tIns="0" rIns="88900" bIns="0" numCol="1" spcCol="1270" anchor="ctr" anchorCtr="0">
          <a:noAutofit/>
        </a:bodyPr>
        <a:lstStyle/>
        <a:p>
          <a:pPr lvl="0" algn="ctr" defTabSz="622300">
            <a:lnSpc>
              <a:spcPct val="90000"/>
            </a:lnSpc>
            <a:spcBef>
              <a:spcPct val="0"/>
            </a:spcBef>
            <a:spcAft>
              <a:spcPct val="35000"/>
            </a:spcAft>
          </a:pPr>
          <a:r>
            <a:rPr lang="ru-RU" sz="1400" b="1" kern="1200" dirty="0" smtClean="0">
              <a:ea typeface="Times New Roman" panose="02020603050405020304" pitchFamily="18" charset="0"/>
              <a:cs typeface="Calibri" panose="020F0502020204030204" pitchFamily="34" charset="0"/>
            </a:rPr>
            <a:t>Прочие непроизведенные активы</a:t>
          </a:r>
          <a:endParaRPr lang="ru-RU" sz="1400" b="1" kern="1200" dirty="0">
            <a:ea typeface="Times New Roman" panose="02020603050405020304" pitchFamily="18" charset="0"/>
            <a:cs typeface="Calibri" panose="020F0502020204030204" pitchFamily="34" charset="0"/>
          </a:endParaRPr>
        </a:p>
      </dsp:txBody>
      <dsp:txXfrm rot="16200000">
        <a:off x="6395293" y="599157"/>
        <a:ext cx="2664295" cy="146598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E6257F2-D764-4CE0-B395-4BE47DF66010}" type="datetimeFigureOut">
              <a:rPr lang="ru-RU" smtClean="0"/>
              <a:pPr/>
              <a:t>19.05.2020</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CF530F0-4EE2-4D49-B9FE-76547D92E85F}" type="slidenum">
              <a:rPr lang="ru-RU" smtClean="0"/>
              <a:pPr/>
              <a:t>‹#›</a:t>
            </a:fld>
            <a:endParaRPr lang="ru-RU"/>
          </a:p>
        </p:txBody>
      </p:sp>
    </p:spTree>
    <p:extLst>
      <p:ext uri="{BB962C8B-B14F-4D97-AF65-F5344CB8AC3E}">
        <p14:creationId xmlns="" xmlns:p14="http://schemas.microsoft.com/office/powerpoint/2010/main" val="1179263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CF530F0-4EE2-4D49-B9FE-76547D92E85F}" type="slidenum">
              <a:rPr lang="ru-RU" smtClean="0"/>
              <a:pPr/>
              <a:t>2</a:t>
            </a:fld>
            <a:endParaRPr lang="ru-RU" dirty="0"/>
          </a:p>
        </p:txBody>
      </p:sp>
    </p:spTree>
    <p:extLst>
      <p:ext uri="{BB962C8B-B14F-4D97-AF65-F5344CB8AC3E}">
        <p14:creationId xmlns="" xmlns:p14="http://schemas.microsoft.com/office/powerpoint/2010/main" val="711252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CF530F0-4EE2-4D49-B9FE-76547D92E85F}" type="slidenum">
              <a:rPr lang="ru-RU" smtClean="0"/>
              <a:pPr/>
              <a:t>3</a:t>
            </a:fld>
            <a:endParaRPr lang="ru-RU"/>
          </a:p>
        </p:txBody>
      </p:sp>
    </p:spTree>
    <p:extLst>
      <p:ext uri="{BB962C8B-B14F-4D97-AF65-F5344CB8AC3E}">
        <p14:creationId xmlns="" xmlns:p14="http://schemas.microsoft.com/office/powerpoint/2010/main" val="1726232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CF530F0-4EE2-4D49-B9FE-76547D92E85F}" type="slidenum">
              <a:rPr lang="ru-RU" smtClean="0"/>
              <a:pPr/>
              <a:t>16</a:t>
            </a:fld>
            <a:endParaRPr lang="ru-RU"/>
          </a:p>
        </p:txBody>
      </p:sp>
    </p:spTree>
    <p:extLst>
      <p:ext uri="{BB962C8B-B14F-4D97-AF65-F5344CB8AC3E}">
        <p14:creationId xmlns="" xmlns:p14="http://schemas.microsoft.com/office/powerpoint/2010/main" val="3480250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72C873D-86CB-4237-988B-F270960B49F0}" type="datetimeFigureOut">
              <a:rPr lang="ru-RU" smtClean="0"/>
              <a:pPr/>
              <a:t>19.05.2020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EC53471-5E91-4F19-ACC3-180127E5050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2C873D-86CB-4237-988B-F270960B49F0}" type="datetimeFigureOut">
              <a:rPr lang="ru-RU" smtClean="0"/>
              <a:pPr/>
              <a:t>19.05.2020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C53471-5E91-4F19-ACC3-180127E5050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8" Type="http://schemas.openxmlformats.org/officeDocument/2006/relationships/hyperlink" Target="#P103"/><Relationship Id="rId3" Type="http://schemas.openxmlformats.org/officeDocument/2006/relationships/diagramLayout" Target="../diagrams/layout4.xml"/><Relationship Id="rId7" Type="http://schemas.openxmlformats.org/officeDocument/2006/relationships/hyperlink" Target="#P79"/><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P79"/><Relationship Id="rId2" Type="http://schemas.openxmlformats.org/officeDocument/2006/relationships/hyperlink" Target="#P79"/><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P221"/><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2708920"/>
            <a:ext cx="8280920" cy="1323439"/>
          </a:xfrm>
          <a:prstGeom prst="rect">
            <a:avLst/>
          </a:prstGeom>
          <a:ln/>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ru-RU" sz="4000" dirty="0" smtClean="0">
                <a:solidFill>
                  <a:schemeClr val="bg1"/>
                </a:solidFill>
              </a:rPr>
              <a:t>Тема № </a:t>
            </a:r>
            <a:r>
              <a:rPr lang="en-US" sz="4000" smtClean="0">
                <a:solidFill>
                  <a:schemeClr val="bg1"/>
                </a:solidFill>
              </a:rPr>
              <a:t>5</a:t>
            </a:r>
            <a:endParaRPr lang="ru-RU" sz="4000" dirty="0" smtClean="0">
              <a:solidFill>
                <a:schemeClr val="bg1"/>
              </a:solidFill>
            </a:endParaRPr>
          </a:p>
          <a:p>
            <a:pPr algn="ctr"/>
            <a:r>
              <a:rPr lang="en-US" sz="4000" dirty="0" smtClean="0">
                <a:solidFill>
                  <a:schemeClr val="bg1"/>
                </a:solidFill>
              </a:rPr>
              <a:t> </a:t>
            </a:r>
            <a:r>
              <a:rPr lang="ru-RU" sz="4000" dirty="0" smtClean="0"/>
              <a:t>Непроизведенные активы</a:t>
            </a:r>
            <a:endParaRPr lang="ru-RU" sz="4000" b="1" dirty="0" smtClean="0">
              <a:solidFill>
                <a:schemeClr val="bg1"/>
              </a:solidFill>
              <a:latin typeface="Times New Roman" pitchFamily="18" charset="0"/>
              <a:cs typeface="Times New Roman" pitchFamily="18" charset="0"/>
            </a:endParaRPr>
          </a:p>
        </p:txBody>
      </p:sp>
      <p:sp>
        <p:nvSpPr>
          <p:cNvPr id="5" name="Прямоугольник 4"/>
          <p:cNvSpPr/>
          <p:nvPr/>
        </p:nvSpPr>
        <p:spPr>
          <a:xfrm>
            <a:off x="5652120" y="4653136"/>
            <a:ext cx="3203848" cy="1261884"/>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eaLnBrk="1" hangingPunct="1">
              <a:defRPr/>
            </a:pPr>
            <a:endParaRPr lang="ru-RU" altLang="ru-RU" sz="1400" b="1" dirty="0" smtClean="0">
              <a:latin typeface="Times New Roman" pitchFamily="18" charset="0"/>
              <a:cs typeface="Times New Roman" pitchFamily="18" charset="0"/>
            </a:endParaRPr>
          </a:p>
          <a:p>
            <a:pPr algn="ctr" eaLnBrk="1" hangingPunct="1">
              <a:defRPr/>
            </a:pPr>
            <a:endParaRPr lang="ru-RU" altLang="ru-RU" sz="1400" b="1" dirty="0" smtClean="0">
              <a:latin typeface="Times New Roman" pitchFamily="18" charset="0"/>
              <a:cs typeface="Times New Roman" pitchFamily="18" charset="0"/>
            </a:endParaRPr>
          </a:p>
          <a:p>
            <a:pPr algn="ctr" eaLnBrk="1" hangingPunct="1">
              <a:defRPr/>
            </a:pPr>
            <a:r>
              <a:rPr lang="ru-RU" altLang="ru-RU" sz="1600" b="1" dirty="0" smtClean="0">
                <a:latin typeface="Times New Roman" pitchFamily="18" charset="0"/>
                <a:cs typeface="Times New Roman" pitchFamily="18" charset="0"/>
              </a:rPr>
              <a:t>Старший казначей </a:t>
            </a:r>
            <a:r>
              <a:rPr lang="ru-RU" altLang="ru-RU" sz="1600" b="1" dirty="0" err="1" smtClean="0">
                <a:latin typeface="Times New Roman" pitchFamily="18" charset="0"/>
                <a:cs typeface="Times New Roman" pitchFamily="18" charset="0"/>
              </a:rPr>
              <a:t>ОБУиО</a:t>
            </a:r>
            <a:r>
              <a:rPr lang="ru-RU" altLang="ru-RU" sz="1600" b="1" smtClean="0">
                <a:latin typeface="Times New Roman" pitchFamily="18" charset="0"/>
                <a:cs typeface="Times New Roman" pitchFamily="18" charset="0"/>
              </a:rPr>
              <a:t> Куряева Е.П</a:t>
            </a:r>
            <a:endParaRPr lang="ru-RU" altLang="ru-RU" sz="1600" b="1" dirty="0" smtClean="0">
              <a:latin typeface="Times New Roman" pitchFamily="18" charset="0"/>
              <a:cs typeface="Times New Roman" pitchFamily="18" charset="0"/>
            </a:endParaRPr>
          </a:p>
          <a:p>
            <a:pPr algn="r" eaLnBrk="1" hangingPunct="1">
              <a:defRPr/>
            </a:pPr>
            <a:endParaRPr lang="ru-RU" altLang="ru-RU" sz="1600" b="1" dirty="0">
              <a:latin typeface="Times New Roman" pitchFamily="18" charset="0"/>
              <a:cs typeface="Times New Roman" pitchFamily="18" charset="0"/>
            </a:endParaRPr>
          </a:p>
        </p:txBody>
      </p:sp>
      <p:sp>
        <p:nvSpPr>
          <p:cNvPr id="6" name="Прямоугольник 5"/>
          <p:cNvSpPr/>
          <p:nvPr/>
        </p:nvSpPr>
        <p:spPr>
          <a:xfrm rot="10800000" flipV="1">
            <a:off x="3779912" y="5626695"/>
            <a:ext cx="1763688" cy="52322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eaLnBrk="1" hangingPunct="1">
              <a:defRPr/>
            </a:pPr>
            <a:endParaRPr lang="ru-RU" altLang="ru-RU" sz="1400" b="1" dirty="0" smtClean="0">
              <a:latin typeface="Times New Roman" pitchFamily="18" charset="0"/>
              <a:cs typeface="Times New Roman" pitchFamily="18" charset="0"/>
            </a:endParaRPr>
          </a:p>
          <a:p>
            <a:pPr algn="ctr" eaLnBrk="1" hangingPunct="1">
              <a:defRPr/>
            </a:pPr>
            <a:r>
              <a:rPr lang="ru-RU" altLang="ru-RU" sz="1400" b="1" dirty="0" smtClean="0">
                <a:latin typeface="Times New Roman" pitchFamily="18" charset="0"/>
                <a:cs typeface="Times New Roman" pitchFamily="18" charset="0"/>
              </a:rPr>
              <a:t>Апрель 2020</a:t>
            </a:r>
            <a:endParaRPr lang="ru-RU" altLang="ru-RU" sz="1400" b="1" dirty="0">
              <a:latin typeface="Times New Roman" pitchFamily="18" charset="0"/>
              <a:cs typeface="Times New Roman" pitchFamily="18" charset="0"/>
            </a:endParaRPr>
          </a:p>
        </p:txBody>
      </p:sp>
      <p:sp>
        <p:nvSpPr>
          <p:cNvPr id="7" name="Прямоугольник 6"/>
          <p:cNvSpPr/>
          <p:nvPr/>
        </p:nvSpPr>
        <p:spPr>
          <a:xfrm>
            <a:off x="7056784" y="6228601"/>
            <a:ext cx="2051720" cy="584775"/>
          </a:xfrm>
          <a:prstGeom prst="rect">
            <a:avLst/>
          </a:prstGeom>
        </p:spPr>
        <p:txBody>
          <a:bodyPr wrap="square">
            <a:spAutoFit/>
          </a:bodyPr>
          <a:lstStyle/>
          <a:p>
            <a:pPr algn="r" eaLnBrk="1" hangingPunct="1">
              <a:defRPr/>
            </a:pPr>
            <a:endParaRPr lang="ru-RU" altLang="ru-RU" sz="1800" b="1" dirty="0" smtClean="0">
              <a:latin typeface="Times New Roman" pitchFamily="18" charset="0"/>
              <a:cs typeface="Times New Roman" pitchFamily="18" charset="0"/>
            </a:endParaRPr>
          </a:p>
          <a:p>
            <a:pPr algn="r" eaLnBrk="1" hangingPunct="1">
              <a:defRPr/>
            </a:pPr>
            <a:r>
              <a:rPr lang="en-US" altLang="ru-RU" sz="1400" dirty="0" smtClean="0">
                <a:latin typeface="Times New Roman" pitchFamily="18" charset="0"/>
                <a:cs typeface="Times New Roman" pitchFamily="18" charset="0"/>
              </a:rPr>
              <a:t>Ulyanovsk.roskazna.ru</a:t>
            </a:r>
            <a:endParaRPr lang="ru-RU" altLang="ru-RU" sz="1400" dirty="0">
              <a:latin typeface="Times New Roman" pitchFamily="18" charset="0"/>
              <a:cs typeface="Times New Roman" pitchFamily="18" charset="0"/>
            </a:endParaRPr>
          </a:p>
        </p:txBody>
      </p:sp>
      <p:sp>
        <p:nvSpPr>
          <p:cNvPr id="8" name="Прямоугольник 7"/>
          <p:cNvSpPr/>
          <p:nvPr/>
        </p:nvSpPr>
        <p:spPr>
          <a:xfrm>
            <a:off x="1115616" y="1268760"/>
            <a:ext cx="7488832" cy="1077218"/>
          </a:xfrm>
          <a:prstGeom prst="rect">
            <a:avLst/>
          </a:prstGeom>
        </p:spPr>
        <p:txBody>
          <a:bodyPr wrap="square">
            <a:spAutoFit/>
          </a:bodyPr>
          <a:lstStyle/>
          <a:p>
            <a:pPr algn="ctr"/>
            <a:endParaRPr lang="ru-RU" sz="3200" b="1" dirty="0" smtClean="0">
              <a:solidFill>
                <a:schemeClr val="accent4"/>
              </a:solidFill>
              <a:latin typeface="Times New Roman" panose="02020603050405020304" pitchFamily="18" charset="0"/>
              <a:cs typeface="Times New Roman" panose="02020603050405020304" pitchFamily="18" charset="0"/>
            </a:endParaRPr>
          </a:p>
          <a:p>
            <a:pPr algn="ctr"/>
            <a:r>
              <a:rPr lang="ru-RU" sz="3200" b="1" dirty="0" smtClean="0">
                <a:solidFill>
                  <a:schemeClr val="accent4"/>
                </a:solidFill>
                <a:latin typeface="Times New Roman" panose="02020603050405020304" pitchFamily="18" charset="0"/>
                <a:cs typeface="Times New Roman" panose="02020603050405020304" pitchFamily="18" charset="0"/>
              </a:rPr>
              <a:t>Экономическая учеба</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93880" y="2276872"/>
            <a:ext cx="8064896" cy="369332"/>
          </a:xfrm>
          <a:prstGeom prst="rect">
            <a:avLst/>
          </a:prstGeom>
          <a:solidFill>
            <a:schemeClr val="bg1"/>
          </a:solidFill>
        </p:spPr>
        <p:txBody>
          <a:bodyPr wrap="square">
            <a:spAutoFit/>
          </a:bodyPr>
          <a:lstStyle/>
          <a:p>
            <a:pPr marL="285750" indent="-285750" algn="just">
              <a:buFontTx/>
              <a:buChar char="-"/>
            </a:pPr>
            <a:endParaRPr lang="ru-RU" b="1" dirty="0">
              <a:latin typeface="Times New Roman" pitchFamily="18" charset="0"/>
              <a:cs typeface="Times New Roman" pitchFamily="18" charset="0"/>
            </a:endParaRPr>
          </a:p>
        </p:txBody>
      </p:sp>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79512" y="1232756"/>
            <a:ext cx="614368" cy="612068"/>
          </a:xfrm>
          <a:prstGeom prst="rect">
            <a:avLst/>
          </a:prstGeom>
          <a:effectLst>
            <a:softEdge rad="31750"/>
          </a:effectLst>
        </p:spPr>
      </p:pic>
      <p:sp>
        <p:nvSpPr>
          <p:cNvPr id="5" name="Скругленный прямоугольник 4"/>
          <p:cNvSpPr/>
          <p:nvPr/>
        </p:nvSpPr>
        <p:spPr>
          <a:xfrm>
            <a:off x="827584" y="1196752"/>
            <a:ext cx="7848872" cy="2232248"/>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indent="342900" algn="just" eaLnBrk="0" fontAlgn="base" hangingPunct="0">
              <a:spcBef>
                <a:spcPct val="0"/>
              </a:spcBef>
              <a:spcAft>
                <a:spcPct val="0"/>
              </a:spcAft>
            </a:pPr>
            <a:r>
              <a:rPr lang="ru-RU" dirty="0">
                <a:solidFill>
                  <a:schemeClr val="bg1"/>
                </a:solidFill>
              </a:rPr>
              <a:t>Приказом  </a:t>
            </a:r>
            <a:r>
              <a:rPr lang="ru-RU" dirty="0" smtClean="0">
                <a:solidFill>
                  <a:schemeClr val="bg1"/>
                </a:solidFill>
              </a:rPr>
              <a:t>Министерства финансов Российской Федерации от 28.02.2018г. № 34н </a:t>
            </a:r>
            <a:r>
              <a:rPr lang="ru-RU" dirty="0">
                <a:solidFill>
                  <a:schemeClr val="bg1"/>
                </a:solidFill>
              </a:rPr>
              <a:t>утвержден </a:t>
            </a:r>
            <a:r>
              <a:rPr lang="ru-RU" dirty="0"/>
              <a:t>федеральный стандарт </a:t>
            </a:r>
            <a:r>
              <a:rPr lang="ru-RU" dirty="0" smtClean="0"/>
              <a:t>бухгалтерского </a:t>
            </a:r>
            <a:r>
              <a:rPr lang="ru-RU" dirty="0"/>
              <a:t>учета для организаций государственного сектора </a:t>
            </a:r>
            <a:r>
              <a:rPr lang="ru-RU" dirty="0" smtClean="0"/>
              <a:t>« Непроизведенные активы» .</a:t>
            </a:r>
          </a:p>
          <a:p>
            <a:pPr indent="342900" algn="just" eaLnBrk="0" fontAlgn="base" hangingPunct="0">
              <a:spcBef>
                <a:spcPct val="0"/>
              </a:spcBef>
              <a:spcAft>
                <a:spcPct val="0"/>
              </a:spcAft>
            </a:pPr>
            <a:r>
              <a:rPr lang="ru-RU" dirty="0" smtClean="0">
                <a:solidFill>
                  <a:schemeClr val="bg1"/>
                </a:solidFill>
              </a:rPr>
              <a:t>Государственными </a:t>
            </a:r>
            <a:r>
              <a:rPr lang="ru-RU" dirty="0">
                <a:solidFill>
                  <a:schemeClr val="bg1"/>
                </a:solidFill>
              </a:rPr>
              <a:t>(муниципальными) бюджетными и автономными учреждениями </a:t>
            </a:r>
            <a:r>
              <a:rPr lang="ru-RU" dirty="0" smtClean="0">
                <a:solidFill>
                  <a:schemeClr val="bg1"/>
                </a:solidFill>
              </a:rPr>
              <a:t> он  применяется при</a:t>
            </a:r>
            <a:r>
              <a:rPr lang="ru-RU" dirty="0">
                <a:solidFill>
                  <a:schemeClr val="bg1"/>
                </a:solidFill>
              </a:rPr>
              <a:t>:  </a:t>
            </a:r>
          </a:p>
          <a:p>
            <a:pPr indent="342900" algn="just" eaLnBrk="0" fontAlgn="base" hangingPunct="0">
              <a:spcBef>
                <a:spcPct val="0"/>
              </a:spcBef>
              <a:spcAft>
                <a:spcPct val="0"/>
              </a:spcAft>
            </a:pPr>
            <a:endParaRPr lang="ru-RU" altLang="ru-RU" sz="16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Прямоугольник 8"/>
          <p:cNvSpPr/>
          <p:nvPr/>
        </p:nvSpPr>
        <p:spPr>
          <a:xfrm>
            <a:off x="1187624" y="4365104"/>
            <a:ext cx="2808312" cy="86409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ru-RU" dirty="0" smtClean="0">
                <a:solidFill>
                  <a:schemeClr val="bg1"/>
                </a:solidFill>
                <a:latin typeface="Times New Roman" panose="02020603050405020304" pitchFamily="18" charset="0"/>
                <a:cs typeface="Times New Roman" panose="02020603050405020304" pitchFamily="18" charset="0"/>
              </a:rPr>
              <a:t>Ведении  </a:t>
            </a:r>
            <a:r>
              <a:rPr lang="ru-RU" dirty="0">
                <a:solidFill>
                  <a:schemeClr val="bg1"/>
                </a:solidFill>
              </a:rPr>
              <a:t>бюджетного </a:t>
            </a:r>
            <a:r>
              <a:rPr lang="ru-RU" dirty="0" smtClean="0">
                <a:solidFill>
                  <a:schemeClr val="bg1"/>
                </a:solidFill>
              </a:rPr>
              <a:t>, </a:t>
            </a:r>
            <a:r>
              <a:rPr lang="ru-RU" dirty="0">
                <a:solidFill>
                  <a:schemeClr val="bg1"/>
                </a:solidFill>
              </a:rPr>
              <a:t>бухгалтерского учета </a:t>
            </a:r>
            <a:endParaRPr lang="ru-RU"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4860032" y="4365103"/>
            <a:ext cx="3168352" cy="864097"/>
          </a:xfrm>
          <a:prstGeom prst="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ru-RU" dirty="0" smtClean="0">
                <a:solidFill>
                  <a:schemeClr val="bg1"/>
                </a:solidFill>
                <a:latin typeface="Times New Roman" panose="02020603050405020304" pitchFamily="18" charset="0"/>
                <a:cs typeface="Times New Roman" panose="02020603050405020304" pitchFamily="18" charset="0"/>
              </a:rPr>
              <a:t>Составлении бюджетной, бухгалтерской (финансовой) отчетности</a:t>
            </a:r>
            <a:endParaRPr lang="ru-RU" dirty="0">
              <a:solidFill>
                <a:schemeClr val="bg1"/>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331640" y="5742602"/>
            <a:ext cx="2520280" cy="369332"/>
          </a:xfrm>
          <a:prstGeom prst="rect">
            <a:avLst/>
          </a:prstGeom>
          <a:ln/>
        </p:spPr>
        <p:style>
          <a:lnRef idx="0">
            <a:schemeClr val="accent6"/>
          </a:lnRef>
          <a:fillRef idx="3">
            <a:schemeClr val="accent6"/>
          </a:fillRef>
          <a:effectRef idx="3">
            <a:schemeClr val="accent6"/>
          </a:effectRef>
          <a:fontRef idx="minor">
            <a:schemeClr val="lt1"/>
          </a:fontRef>
        </p:style>
        <p:txBody>
          <a:bodyPr wrap="square">
            <a:spAutoFit/>
          </a:bodyPr>
          <a:lstStyle/>
          <a:p>
            <a:r>
              <a:rPr lang="en-US" dirty="0" smtClean="0">
                <a:solidFill>
                  <a:schemeClr val="bg1"/>
                </a:solidFill>
              </a:rPr>
              <a:t>          </a:t>
            </a:r>
            <a:r>
              <a:rPr lang="ru-RU" dirty="0" smtClean="0">
                <a:solidFill>
                  <a:schemeClr val="bg1"/>
                </a:solidFill>
              </a:rPr>
              <a:t>с 1 января 2021 </a:t>
            </a:r>
            <a:endParaRPr lang="ru-RU" dirty="0">
              <a:solidFill>
                <a:schemeClr val="bg1"/>
              </a:solidFill>
            </a:endParaRPr>
          </a:p>
        </p:txBody>
      </p:sp>
      <p:sp>
        <p:nvSpPr>
          <p:cNvPr id="12" name="Прямоугольник 11"/>
          <p:cNvSpPr/>
          <p:nvPr/>
        </p:nvSpPr>
        <p:spPr>
          <a:xfrm>
            <a:off x="5290469" y="5604103"/>
            <a:ext cx="2592288" cy="646331"/>
          </a:xfrm>
          <a:prstGeom prst="rect">
            <a:avLst/>
          </a:prstGeom>
          <a:ln/>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dirty="0" smtClean="0">
                <a:solidFill>
                  <a:schemeClr val="bg1"/>
                </a:solidFill>
              </a:rPr>
              <a:t>Начиная с отчетности 2021 года</a:t>
            </a:r>
            <a:endParaRPr lang="ru-RU" dirty="0">
              <a:solidFill>
                <a:schemeClr val="bg1"/>
              </a:solidFill>
            </a:endParaRPr>
          </a:p>
        </p:txBody>
      </p:sp>
      <p:sp>
        <p:nvSpPr>
          <p:cNvPr id="2" name="Стрелка вниз 1"/>
          <p:cNvSpPr/>
          <p:nvPr/>
        </p:nvSpPr>
        <p:spPr>
          <a:xfrm>
            <a:off x="2354096" y="3429000"/>
            <a:ext cx="484632" cy="936104"/>
          </a:xfrm>
          <a:prstGeom prst="downArrow">
            <a:avLst/>
          </a:prstGeom>
          <a:solidFill>
            <a:schemeClr val="accent4">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6273900" y="3422781"/>
            <a:ext cx="484632" cy="936104"/>
          </a:xfrm>
          <a:prstGeom prst="downArrow">
            <a:avLst/>
          </a:prstGeom>
          <a:solidFill>
            <a:schemeClr val="accent4">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 name="Прямая соединительная линия 7"/>
          <p:cNvCxnSpPr>
            <a:stCxn id="9" idx="2"/>
            <a:endCxn id="11" idx="0"/>
          </p:cNvCxnSpPr>
          <p:nvPr/>
        </p:nvCxnSpPr>
        <p:spPr>
          <a:xfrm>
            <a:off x="2591780" y="5229200"/>
            <a:ext cx="0" cy="51340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903612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1412776"/>
            <a:ext cx="8424936" cy="6801862"/>
          </a:xfrm>
          <a:prstGeom prst="rect">
            <a:avLst/>
          </a:prstGeom>
        </p:spPr>
        <p:txBody>
          <a:bodyPr wrap="square">
            <a:spAutoFit/>
          </a:bodyPr>
          <a:lstStyle/>
          <a:p>
            <a:pPr algn="just"/>
            <a:r>
              <a:rPr lang="ru-RU" sz="1200" dirty="0"/>
              <a:t> </a:t>
            </a:r>
            <a:r>
              <a:rPr lang="ru-RU" sz="1200" dirty="0" smtClean="0"/>
              <a:t>                 </a:t>
            </a:r>
            <a:r>
              <a:rPr lang="ru-RU" sz="1400" dirty="0" smtClean="0"/>
              <a:t>Федеральный </a:t>
            </a:r>
            <a:r>
              <a:rPr lang="ru-RU" sz="1400" dirty="0"/>
              <a:t>стандарт бухгалтерского учета для организаций государственного сектора "Непроизведенные </a:t>
            </a:r>
            <a:r>
              <a:rPr lang="ru-RU" sz="1400" dirty="0" smtClean="0"/>
              <a:t>активы«( далее – Стандарт) </a:t>
            </a:r>
            <a:r>
              <a:rPr lang="ru-RU" sz="1400" dirty="0"/>
              <a:t>разработан в целях обеспечения единства системы требований к ведению бухгалтерского учета государственными (муниципальными) бюджетными и автономными учреждениями, бюджетному учету активов и обязательств Российской Федерации, субъектов Российской Федерации и муниципальных образований, операций, изменяющих указанные активы и обязательства (далее - бухгалтерский учет), формированию информации об объектах бухгалтерского учета, бухгалтерской (финансовой) отчетности государственных (муниципальных) бюджетных и автономных учреждений, бюджетной отчетности (далее - бухгалтерская (финансовая) отчетность).</a:t>
            </a:r>
          </a:p>
          <a:p>
            <a:pPr algn="just"/>
            <a:r>
              <a:rPr lang="ru-RU" sz="1400" dirty="0"/>
              <a:t> </a:t>
            </a:r>
            <a:r>
              <a:rPr lang="ru-RU" sz="1400" dirty="0" smtClean="0"/>
              <a:t>              Настоящий </a:t>
            </a:r>
            <a:r>
              <a:rPr lang="ru-RU" sz="1400" dirty="0"/>
              <a:t>Стандарт устанавливает единые требования к бухгалтерскому учету активов, классифицируемых как непроизведенные активы, а также требования к информации о непроизведенных активах (результатах операций с ними), раскрываемой в бухгалтерской (финансовой) </a:t>
            </a:r>
            <a:r>
              <a:rPr lang="ru-RU" sz="1400" dirty="0" smtClean="0"/>
              <a:t>отчетности.</a:t>
            </a:r>
          </a:p>
          <a:p>
            <a:pPr algn="just"/>
            <a:r>
              <a:rPr lang="ru-RU" sz="1400" dirty="0"/>
              <a:t> </a:t>
            </a:r>
            <a:r>
              <a:rPr lang="ru-RU" sz="1400" dirty="0" smtClean="0"/>
              <a:t>              Положения </a:t>
            </a:r>
            <a:r>
              <a:rPr lang="ru-RU" sz="1400" dirty="0"/>
              <a:t>настоящего Стандарта применяются при ведении бухгалтерского учета непроизведенных активов, раскрытии в бухгалтерской (финансовой) отчетности информации о непроизведенных активах (результатах операций с ними), если иное не установлено другими федеральными стандартами бухгалтерского учета государственных финансов, </a:t>
            </a:r>
            <a:r>
              <a:rPr lang="ru-RU" sz="1400" dirty="0" smtClean="0"/>
              <a:t>единой методологии</a:t>
            </a:r>
            <a:r>
              <a:rPr lang="ru-RU" sz="1400" dirty="0" smtClean="0">
                <a:solidFill>
                  <a:schemeClr val="bg1"/>
                </a:solidFill>
              </a:rPr>
              <a:t> </a:t>
            </a:r>
            <a:r>
              <a:rPr lang="ru-RU" sz="1400" dirty="0" smtClean="0"/>
              <a:t>бюджетного </a:t>
            </a:r>
            <a:r>
              <a:rPr lang="ru-RU" sz="1400" dirty="0"/>
              <a:t>учета и бюджетной отчетности, установленной в соответствии с бюджетным законодательством Российской Федерации, и </a:t>
            </a:r>
            <a:r>
              <a:rPr lang="ru-RU" sz="1400" dirty="0" smtClean="0"/>
              <a:t>Инструкцией о </a:t>
            </a:r>
            <a:r>
              <a:rPr lang="ru-RU" sz="1400" dirty="0"/>
              <a:t>порядке составления, представления годовой, квартальной бухгалтерской отчетности государственных (муниципальных) бюджетных и автономных </a:t>
            </a:r>
            <a:r>
              <a:rPr lang="ru-RU" sz="1400" dirty="0" smtClean="0"/>
              <a:t>учреждений, утвержденной приказом Министерства финансов Российской Федерации от 25.03.2011 № 33н.</a:t>
            </a:r>
          </a:p>
          <a:p>
            <a:pPr algn="just"/>
            <a:r>
              <a:rPr lang="ru-RU" sz="1400" dirty="0" smtClean="0">
                <a:ea typeface="Calibri" panose="020F0502020204030204" pitchFamily="34" charset="0"/>
                <a:cs typeface="Times New Roman" panose="02020603050405020304" pitchFamily="18" charset="0"/>
              </a:rPr>
              <a:t>                 Настоящий </a:t>
            </a:r>
            <a:r>
              <a:rPr lang="ru-RU" sz="1400" dirty="0">
                <a:ea typeface="Calibri" panose="020F0502020204030204" pitchFamily="34" charset="0"/>
                <a:cs typeface="Times New Roman" panose="02020603050405020304" pitchFamily="18" charset="0"/>
              </a:rPr>
              <a:t>Стандарт распространяется на порядок учета непроизведенных активов, вовлеченных (переданных) в арендные отношения. Вопросы, регулируемые федеральным стандартом бухгалтерского учета для организаций государственного сектора «Аренда</a:t>
            </a:r>
            <a:r>
              <a:rPr lang="ru-RU" sz="1400" dirty="0" smtClean="0">
                <a:ea typeface="Calibri" panose="020F0502020204030204" pitchFamily="34" charset="0"/>
                <a:cs typeface="Times New Roman" panose="02020603050405020304" pitchFamily="18" charset="0"/>
              </a:rPr>
              <a:t>», </a:t>
            </a:r>
            <a:r>
              <a:rPr lang="ru-RU" sz="1400" dirty="0">
                <a:ea typeface="Calibri" panose="020F0502020204030204" pitchFamily="34" charset="0"/>
                <a:cs typeface="Times New Roman" panose="02020603050405020304" pitchFamily="18" charset="0"/>
              </a:rPr>
              <a:t>утверждены приказом Министерства финансов Российской Федерации от 31.12.2016 № 258.</a:t>
            </a:r>
          </a:p>
          <a:p>
            <a:endParaRPr lang="ru-RU" sz="1400" dirty="0" smtClean="0"/>
          </a:p>
          <a:p>
            <a:endParaRPr lang="ru-RU" sz="1400" dirty="0"/>
          </a:p>
          <a:p>
            <a:endParaRPr lang="ru-RU" sz="1400" dirty="0" smtClean="0"/>
          </a:p>
          <a:p>
            <a:endParaRPr lang="ru-RU" sz="1200" dirty="0"/>
          </a:p>
          <a:p>
            <a:endParaRPr lang="ru-RU" sz="1200" dirty="0" smtClean="0"/>
          </a:p>
          <a:p>
            <a:endParaRPr lang="ru-RU" sz="1200" dirty="0"/>
          </a:p>
          <a:p>
            <a:endParaRPr lang="ru-RU" sz="1200" dirty="0" smtClean="0"/>
          </a:p>
          <a:p>
            <a:endParaRPr lang="ru-RU" sz="1200" dirty="0" smtClean="0"/>
          </a:p>
          <a:p>
            <a:endParaRPr lang="ru-RU" sz="1200" dirty="0"/>
          </a:p>
        </p:txBody>
      </p:sp>
      <p:sp>
        <p:nvSpPr>
          <p:cNvPr id="6" name="Прямоугольник 5"/>
          <p:cNvSpPr/>
          <p:nvPr/>
        </p:nvSpPr>
        <p:spPr>
          <a:xfrm>
            <a:off x="889830" y="1494077"/>
            <a:ext cx="7704855" cy="276999"/>
          </a:xfrm>
          <a:prstGeom prst="rect">
            <a:avLst/>
          </a:prstGeom>
        </p:spPr>
        <p:txBody>
          <a:bodyPr wrap="square">
            <a:spAutoFit/>
          </a:bodyPr>
          <a:lstStyle/>
          <a:p>
            <a:pPr algn="just"/>
            <a:endParaRPr lang="ru-RU" sz="1200" dirty="0"/>
          </a:p>
        </p:txBody>
      </p:sp>
      <p:sp>
        <p:nvSpPr>
          <p:cNvPr id="14" name="Прямоугольник 13"/>
          <p:cNvSpPr/>
          <p:nvPr/>
        </p:nvSpPr>
        <p:spPr>
          <a:xfrm rot="10800000" flipV="1">
            <a:off x="942868" y="4207982"/>
            <a:ext cx="7776860" cy="307777"/>
          </a:xfrm>
          <a:prstGeom prst="rect">
            <a:avLst/>
          </a:prstGeom>
        </p:spPr>
        <p:txBody>
          <a:bodyPr wrap="square">
            <a:spAutoFit/>
          </a:bodyPr>
          <a:lstStyle/>
          <a:p>
            <a:pPr algn="just"/>
            <a:endParaRPr lang="ru-RU" sz="1400" dirty="0"/>
          </a:p>
        </p:txBody>
      </p:sp>
      <p:sp>
        <p:nvSpPr>
          <p:cNvPr id="7" name="Прямоугольник 6"/>
          <p:cNvSpPr/>
          <p:nvPr/>
        </p:nvSpPr>
        <p:spPr>
          <a:xfrm>
            <a:off x="1039984" y="6115102"/>
            <a:ext cx="7641657" cy="307777"/>
          </a:xfrm>
          <a:prstGeom prst="rect">
            <a:avLst/>
          </a:prstGeom>
        </p:spPr>
        <p:txBody>
          <a:bodyPr wrap="square">
            <a:spAutoFit/>
          </a:bodyPr>
          <a:lstStyle/>
          <a:p>
            <a:pPr algn="just"/>
            <a:endParaRPr lang="ru-RU" sz="1400" dirty="0"/>
          </a:p>
        </p:txBody>
      </p:sp>
      <p:pic>
        <p:nvPicPr>
          <p:cNvPr id="8" name="Рисунок 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59373" y="1139767"/>
            <a:ext cx="460914" cy="546018"/>
          </a:xfrm>
          <a:prstGeom prst="rect">
            <a:avLst/>
          </a:prstGeom>
        </p:spPr>
        <p:style>
          <a:lnRef idx="1">
            <a:schemeClr val="accent1"/>
          </a:lnRef>
          <a:fillRef idx="2">
            <a:schemeClr val="accent1"/>
          </a:fillRef>
          <a:effectRef idx="1">
            <a:schemeClr val="accent1"/>
          </a:effectRef>
          <a:fontRef idx="minor">
            <a:schemeClr val="dk1"/>
          </a:fontRef>
        </p:style>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052736"/>
            <a:ext cx="8208912" cy="5447645"/>
          </a:xfrm>
          <a:prstGeom prst="rect">
            <a:avLst/>
          </a:prstGeom>
        </p:spPr>
        <p:txBody>
          <a:bodyPr wrap="square">
            <a:spAutoFit/>
          </a:bodyPr>
          <a:lstStyle/>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В настоящем Стандарте используются следующие термины в указанных значениях.</a:t>
            </a:r>
          </a:p>
          <a:p>
            <a:pPr indent="342900" algn="just">
              <a:spcBef>
                <a:spcPts val="1100"/>
              </a:spcBef>
              <a:spcAft>
                <a:spcPts val="0"/>
              </a:spcAft>
            </a:pPr>
            <a:r>
              <a:rPr lang="ru-RU" sz="1400" b="1" dirty="0">
                <a:ea typeface="Times New Roman" panose="02020603050405020304" pitchFamily="18" charset="0"/>
                <a:cs typeface="Calibri" panose="020F0502020204030204" pitchFamily="34" charset="0"/>
              </a:rPr>
              <a:t>Непроизведенные активы </a:t>
            </a:r>
            <a:r>
              <a:rPr lang="ru-RU" sz="1400" dirty="0">
                <a:ea typeface="Times New Roman" panose="02020603050405020304" pitchFamily="18" charset="0"/>
                <a:cs typeface="Calibri" panose="020F0502020204030204" pitchFamily="34" charset="0"/>
              </a:rPr>
              <a:t>- объекты нефинансовых активов, не являющиеся продуктами производства, вещное право на которые закреплено в соответствии с законодательством Российской Федерации (земля, недра и иные объекты непроизведенных активов).</a:t>
            </a:r>
          </a:p>
          <a:p>
            <a:pPr indent="342900" algn="just">
              <a:spcBef>
                <a:spcPts val="1100"/>
              </a:spcBef>
              <a:spcAft>
                <a:spcPts val="0"/>
              </a:spcAft>
            </a:pPr>
            <a:r>
              <a:rPr lang="ru-RU" sz="1400" b="1" dirty="0">
                <a:ea typeface="Times New Roman" panose="02020603050405020304" pitchFamily="18" charset="0"/>
                <a:cs typeface="Calibri" panose="020F0502020204030204" pitchFamily="34" charset="0"/>
              </a:rPr>
              <a:t>Группа непроизведенных активов </a:t>
            </a:r>
            <a:r>
              <a:rPr lang="ru-RU" sz="1400" dirty="0">
                <a:ea typeface="Times New Roman" panose="02020603050405020304" pitchFamily="18" charset="0"/>
                <a:cs typeface="Calibri" panose="020F0502020204030204" pitchFamily="34" charset="0"/>
              </a:rPr>
              <a:t>- совокупность активов, являющихся непроизведенными активами, выделяемыми для целей бухгалтерского учета, информация по которым раскрывается в бухгалтерской (финансовой) отчетности обобщенным показателем.</a:t>
            </a:r>
          </a:p>
          <a:p>
            <a:pPr indent="342900" algn="just">
              <a:spcBef>
                <a:spcPts val="1100"/>
              </a:spcBef>
              <a:spcAft>
                <a:spcPts val="0"/>
              </a:spcAft>
            </a:pPr>
            <a:r>
              <a:rPr lang="ru-RU" sz="1400" dirty="0" smtClean="0">
                <a:ea typeface="Times New Roman" panose="02020603050405020304" pitchFamily="18" charset="0"/>
                <a:cs typeface="Calibri" panose="020F0502020204030204" pitchFamily="34" charset="0"/>
              </a:rPr>
              <a:t>                                </a:t>
            </a:r>
            <a:r>
              <a:rPr lang="ru-RU" sz="1400" b="1" dirty="0" smtClean="0">
                <a:ea typeface="Times New Roman" panose="02020603050405020304" pitchFamily="18" charset="0"/>
                <a:cs typeface="Calibri" panose="020F0502020204030204" pitchFamily="34" charset="0"/>
              </a:rPr>
              <a:t>Группами </a:t>
            </a:r>
            <a:r>
              <a:rPr lang="ru-RU" sz="1400" b="1" dirty="0">
                <a:ea typeface="Times New Roman" panose="02020603050405020304" pitchFamily="18" charset="0"/>
                <a:cs typeface="Calibri" panose="020F0502020204030204" pitchFamily="34" charset="0"/>
              </a:rPr>
              <a:t>непроизведенных активов являются</a:t>
            </a:r>
            <a:r>
              <a:rPr lang="ru-RU" sz="1400" b="1" dirty="0" smtClean="0">
                <a:ea typeface="Times New Roman" panose="02020603050405020304" pitchFamily="18" charset="0"/>
                <a:cs typeface="Calibri" panose="020F0502020204030204" pitchFamily="34" charset="0"/>
              </a:rPr>
              <a:t>:</a:t>
            </a:r>
            <a:endParaRPr lang="en-US" sz="1400" b="1" dirty="0" smtClean="0">
              <a:ea typeface="Times New Roman" panose="02020603050405020304" pitchFamily="18" charset="0"/>
              <a:cs typeface="Calibri" panose="020F0502020204030204" pitchFamily="34" charset="0"/>
            </a:endParaRPr>
          </a:p>
          <a:p>
            <a:pPr lvl="0" indent="342900" algn="just">
              <a:spcBef>
                <a:spcPts val="1100"/>
              </a:spcBef>
            </a:pPr>
            <a:endParaRPr lang="ru-RU" sz="1400" dirty="0"/>
          </a:p>
          <a:p>
            <a:pPr indent="342900" algn="just">
              <a:spcBef>
                <a:spcPts val="1100"/>
              </a:spcBef>
              <a:spcAft>
                <a:spcPts val="0"/>
              </a:spcAft>
            </a:pPr>
            <a:endParaRPr lang="ru-RU" sz="1400" dirty="0">
              <a:ea typeface="Times New Roman" panose="02020603050405020304" pitchFamily="18" charset="0"/>
              <a:cs typeface="Calibri" panose="020F0502020204030204" pitchFamily="34" charset="0"/>
            </a:endParaRPr>
          </a:p>
          <a:p>
            <a:pPr indent="342900" algn="just">
              <a:spcBef>
                <a:spcPts val="1100"/>
              </a:spcBef>
              <a:spcAft>
                <a:spcPts val="0"/>
              </a:spcAft>
            </a:pPr>
            <a:endParaRPr lang="en-US" sz="1400" dirty="0" smtClean="0">
              <a:ea typeface="Times New Roman" panose="02020603050405020304" pitchFamily="18" charset="0"/>
              <a:cs typeface="Calibri" panose="020F0502020204030204" pitchFamily="34" charset="0"/>
            </a:endParaRPr>
          </a:p>
          <a:p>
            <a:pPr indent="342900" algn="just">
              <a:spcBef>
                <a:spcPts val="1100"/>
              </a:spcBef>
              <a:spcAft>
                <a:spcPts val="0"/>
              </a:spcAft>
            </a:pPr>
            <a:endParaRPr lang="en-US" sz="1400" dirty="0">
              <a:ea typeface="Times New Roman" panose="02020603050405020304" pitchFamily="18" charset="0"/>
              <a:cs typeface="Calibri" panose="020F0502020204030204" pitchFamily="34" charset="0"/>
            </a:endParaRPr>
          </a:p>
          <a:p>
            <a:pPr indent="342900" algn="just">
              <a:spcBef>
                <a:spcPts val="1100"/>
              </a:spcBef>
              <a:spcAft>
                <a:spcPts val="0"/>
              </a:spcAft>
            </a:pPr>
            <a:endParaRPr lang="en-US" sz="1400" dirty="0" smtClean="0">
              <a:ea typeface="Times New Roman" panose="02020603050405020304" pitchFamily="18" charset="0"/>
              <a:cs typeface="Calibri" panose="020F0502020204030204" pitchFamily="34" charset="0"/>
            </a:endParaRPr>
          </a:p>
          <a:p>
            <a:pPr indent="342900" algn="just">
              <a:spcBef>
                <a:spcPts val="1100"/>
              </a:spcBef>
              <a:spcAft>
                <a:spcPts val="0"/>
              </a:spcAft>
            </a:pPr>
            <a:endParaRPr lang="en-US" sz="1400" dirty="0">
              <a:ea typeface="Times New Roman" panose="02020603050405020304" pitchFamily="18" charset="0"/>
              <a:cs typeface="Calibri" panose="020F0502020204030204" pitchFamily="34" charset="0"/>
            </a:endParaRPr>
          </a:p>
          <a:p>
            <a:pPr indent="342900" algn="just">
              <a:spcBef>
                <a:spcPts val="1100"/>
              </a:spcBef>
              <a:spcAft>
                <a:spcPts val="0"/>
              </a:spcAft>
            </a:pPr>
            <a:endParaRPr lang="en-US" sz="1400" dirty="0" smtClean="0">
              <a:ea typeface="Times New Roman" panose="02020603050405020304" pitchFamily="18" charset="0"/>
              <a:cs typeface="Calibri" panose="020F0502020204030204" pitchFamily="34" charset="0"/>
            </a:endParaRPr>
          </a:p>
          <a:p>
            <a:pPr indent="342900" algn="just">
              <a:spcBef>
                <a:spcPts val="1100"/>
              </a:spcBef>
              <a:spcAft>
                <a:spcPts val="0"/>
              </a:spcAft>
            </a:pPr>
            <a:endParaRPr lang="en-US" sz="1400" dirty="0">
              <a:ea typeface="Times New Roman" panose="02020603050405020304" pitchFamily="18" charset="0"/>
              <a:cs typeface="Calibri" panose="020F0502020204030204" pitchFamily="34" charset="0"/>
            </a:endParaRPr>
          </a:p>
          <a:p>
            <a:pPr indent="342900" algn="just">
              <a:spcBef>
                <a:spcPts val="1100"/>
              </a:spcBef>
              <a:spcAft>
                <a:spcPts val="0"/>
              </a:spcAft>
            </a:pPr>
            <a:endParaRPr lang="en-US" sz="1400" dirty="0" smtClean="0">
              <a:ea typeface="Times New Roman" panose="02020603050405020304" pitchFamily="18" charset="0"/>
              <a:cs typeface="Calibri" panose="020F0502020204030204" pitchFamily="34" charset="0"/>
            </a:endParaRPr>
          </a:p>
        </p:txBody>
      </p:sp>
      <p:graphicFrame>
        <p:nvGraphicFramePr>
          <p:cNvPr id="3" name="Схема 2"/>
          <p:cNvGraphicFramePr/>
          <p:nvPr>
            <p:extLst>
              <p:ext uri="{D42A27DB-BD31-4B8C-83A1-F6EECF244321}">
                <p14:modId xmlns="" xmlns:p14="http://schemas.microsoft.com/office/powerpoint/2010/main" val="1111065801"/>
              </p:ext>
            </p:extLst>
          </p:nvPr>
        </p:nvGraphicFramePr>
        <p:xfrm>
          <a:off x="0" y="3933056"/>
          <a:ext cx="8460432" cy="2664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авая фигурная скобка 3"/>
          <p:cNvSpPr/>
          <p:nvPr/>
        </p:nvSpPr>
        <p:spPr>
          <a:xfrm rot="5400000">
            <a:off x="4499992" y="404664"/>
            <a:ext cx="360040" cy="6408712"/>
          </a:xfrm>
          <a:prstGeom prst="rightBrace">
            <a:avLst>
              <a:gd name="adj1" fmla="val 0"/>
              <a:gd name="adj2" fmla="val 51960"/>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Tree>
    <p:extLst>
      <p:ext uri="{BB962C8B-B14F-4D97-AF65-F5344CB8AC3E}">
        <p14:creationId xmlns="" xmlns:p14="http://schemas.microsoft.com/office/powerpoint/2010/main" val="680097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9784" y="1268760"/>
            <a:ext cx="8568952" cy="5047536"/>
          </a:xfrm>
          <a:prstGeom prst="rect">
            <a:avLst/>
          </a:prstGeom>
        </p:spPr>
        <p:txBody>
          <a:bodyPr wrap="square">
            <a:spAutoFit/>
          </a:bodyPr>
          <a:lstStyle/>
          <a:p>
            <a:r>
              <a:rPr lang="ru-RU" sz="1400" b="1" dirty="0" smtClean="0"/>
              <a:t>          </a:t>
            </a:r>
            <a:r>
              <a:rPr lang="ru-RU" sz="1400" dirty="0" smtClean="0"/>
              <a:t> </a:t>
            </a:r>
            <a:r>
              <a:rPr lang="ru-RU" sz="1400" b="1" dirty="0" smtClean="0"/>
              <a:t>ЗЕМЛЯ (ЗЕМЕЛЬНЫЕ УЧАСТКИ):</a:t>
            </a:r>
          </a:p>
          <a:p>
            <a:pPr algn="just"/>
            <a:r>
              <a:rPr lang="ru-RU" sz="1400" b="1" dirty="0"/>
              <a:t> </a:t>
            </a:r>
            <a:r>
              <a:rPr lang="ru-RU" sz="1400" b="1" dirty="0" smtClean="0"/>
              <a:t>- </a:t>
            </a:r>
            <a:r>
              <a:rPr lang="ru-RU" sz="1400" dirty="0" smtClean="0"/>
              <a:t>земельные </a:t>
            </a:r>
            <a:r>
              <a:rPr lang="ru-RU" sz="1400" dirty="0"/>
              <a:t>участки, включая пруды и обводненные карьеры, являющиеся объектами, неразрывно связанными с земельными участками, за исключением зданий и сооружений, построенных на этих земельных участках (дорог, туннелей, административных зданий и иных аналогичных объектов), водных и биологических ресурсов, находящихся на данных земельных участках, а также искусственно созданные земельные участки - сооружения, созданные на водном объекте, находящемся в федеральной собственности, или его части путем намыва или отсыпки грунта либо использования иных технологий и признанное после ввода в эксплуатацию земельным </a:t>
            </a:r>
            <a:r>
              <a:rPr lang="ru-RU" sz="1400" dirty="0" smtClean="0"/>
              <a:t>участком;</a:t>
            </a:r>
          </a:p>
          <a:p>
            <a:pPr algn="just"/>
            <a:endParaRPr lang="ru-RU" sz="1400" dirty="0"/>
          </a:p>
          <a:p>
            <a:pPr algn="just"/>
            <a:endParaRPr lang="ru-RU" sz="1400" dirty="0" smtClean="0"/>
          </a:p>
          <a:p>
            <a:r>
              <a:rPr lang="ru-RU" sz="1400" b="1" dirty="0"/>
              <a:t> </a:t>
            </a:r>
            <a:r>
              <a:rPr lang="ru-RU" sz="1400" b="1" dirty="0" smtClean="0"/>
              <a:t>         РЕСУРСЫ НЕДР:</a:t>
            </a:r>
          </a:p>
          <a:p>
            <a:pPr algn="just"/>
            <a:r>
              <a:rPr lang="ru-RU" sz="1400" dirty="0" smtClean="0"/>
              <a:t>- объекты </a:t>
            </a:r>
            <a:r>
              <a:rPr lang="ru-RU" sz="1400" dirty="0"/>
              <a:t>непроизведенных активов в виде разведанных запасов ресурсов недр (нефть, природный газ, уголь, запасы полезных рудных и нерудных ископаемых, включая минеральные и термальные источники, залегающие под землей или на ее поверхности, включая морское </a:t>
            </a:r>
            <a:r>
              <a:rPr lang="ru-RU" sz="1400" dirty="0" smtClean="0"/>
              <a:t>дно);</a:t>
            </a:r>
            <a:endParaRPr lang="ru-RU" sz="1400" b="1" dirty="0" smtClean="0"/>
          </a:p>
          <a:p>
            <a:pPr marL="285750" indent="-285750">
              <a:buFontTx/>
              <a:buChar char="-"/>
            </a:pPr>
            <a:endParaRPr lang="ru-RU" sz="1400" b="1" dirty="0"/>
          </a:p>
          <a:p>
            <a:endParaRPr lang="ru-RU" sz="1400" b="1" dirty="0" smtClean="0"/>
          </a:p>
          <a:p>
            <a:pPr marL="285750" indent="-285750">
              <a:buFontTx/>
              <a:buChar char="-"/>
            </a:pPr>
            <a:endParaRPr lang="ru-RU" sz="1400" b="1" dirty="0"/>
          </a:p>
          <a:p>
            <a:pPr marL="285750" indent="-285750">
              <a:buFontTx/>
              <a:buChar char="-"/>
            </a:pPr>
            <a:endParaRPr lang="ru-RU" sz="1400" b="1" dirty="0" smtClean="0"/>
          </a:p>
          <a:p>
            <a:pPr marL="285750" indent="-285750">
              <a:buFontTx/>
              <a:buChar char="-"/>
            </a:pPr>
            <a:endParaRPr lang="ru-RU" sz="1400" b="1" dirty="0"/>
          </a:p>
          <a:p>
            <a:pPr marL="285750" indent="-285750">
              <a:buFontTx/>
              <a:buChar char="-"/>
            </a:pPr>
            <a:endParaRPr lang="ru-RU" sz="1400" b="1" dirty="0" smtClean="0"/>
          </a:p>
          <a:p>
            <a:pPr marL="285750" indent="-285750">
              <a:buFontTx/>
              <a:buChar char="-"/>
            </a:pPr>
            <a:endParaRPr lang="ru-RU" sz="1400" b="1" dirty="0"/>
          </a:p>
          <a:p>
            <a:endParaRPr lang="ru-RU" sz="1400" dirty="0"/>
          </a:p>
          <a:p>
            <a:r>
              <a:rPr lang="ru-RU" sz="1400" dirty="0" smtClean="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pic>
        <p:nvPicPr>
          <p:cNvPr id="12" name="Picture 2" descr="M:\05\0504\Презентации\Подколзин ВИ - все что было =)\К слайдам\iCAWVJ6AC.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98666" y="3352684"/>
            <a:ext cx="347146" cy="34484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descr="M:\05\0504\Презентации\Подколзин ВИ - все что было =)\К слайдам\iCAWVJ6AC.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98666" y="1268760"/>
            <a:ext cx="347146" cy="34484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93504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412776"/>
            <a:ext cx="8424936" cy="5109091"/>
          </a:xfrm>
          <a:prstGeom prst="rect">
            <a:avLst/>
          </a:prstGeom>
        </p:spPr>
        <p:txBody>
          <a:bodyPr wrap="square">
            <a:spAutoFit/>
          </a:bodyPr>
          <a:lstStyle/>
          <a:p>
            <a:r>
              <a:rPr lang="ru-RU" dirty="0" smtClean="0"/>
              <a:t>         </a:t>
            </a:r>
            <a:r>
              <a:rPr lang="ru-RU" sz="1400" b="1" dirty="0" smtClean="0"/>
              <a:t>ВОДНЫЕ РЕСУРСЫ:</a:t>
            </a:r>
          </a:p>
          <a:p>
            <a:pPr marL="285750" indent="-285750" algn="just">
              <a:buFontTx/>
              <a:buChar char="-"/>
            </a:pPr>
            <a:r>
              <a:rPr lang="ru-RU" sz="1400" dirty="0" smtClean="0"/>
              <a:t>поверхностные </a:t>
            </a:r>
            <a:r>
              <a:rPr lang="ru-RU" sz="1400" dirty="0"/>
              <a:t>и подземные воды, которые находятся в водных объектах и используются или могут быть </a:t>
            </a:r>
            <a:r>
              <a:rPr lang="ru-RU" sz="1400" dirty="0" smtClean="0"/>
              <a:t>использованы;</a:t>
            </a:r>
          </a:p>
          <a:p>
            <a:pPr marL="285750" indent="-285750" algn="just">
              <a:buFontTx/>
              <a:buChar char="-"/>
            </a:pPr>
            <a:endParaRPr lang="ru-RU" sz="1400" dirty="0" smtClean="0"/>
          </a:p>
          <a:p>
            <a:r>
              <a:rPr lang="ru-RU" sz="1400" b="1" dirty="0"/>
              <a:t> </a:t>
            </a:r>
            <a:r>
              <a:rPr lang="ru-RU" sz="1400" b="1" dirty="0" smtClean="0"/>
              <a:t>           НЕКУЛЬТИВИРУЕМЫЕ БИОЛОГИЧЕСКИЕ РЕСУРСЫ:</a:t>
            </a:r>
          </a:p>
          <a:p>
            <a:pPr marL="285750" indent="-285750">
              <a:buFontTx/>
              <a:buChar char="-"/>
            </a:pPr>
            <a:r>
              <a:rPr lang="ru-RU" sz="1400" dirty="0" smtClean="0"/>
              <a:t>живые </a:t>
            </a:r>
            <a:r>
              <a:rPr lang="ru-RU" sz="1400" dirty="0"/>
              <a:t>организмы (животные и растения), естественный рост и воспроизводство которых не находятся под непосредственным контролем и управлением субъекта учета, и в отношении которых устанавливается право </a:t>
            </a:r>
            <a:r>
              <a:rPr lang="ru-RU" sz="1400" dirty="0" smtClean="0"/>
              <a:t>собственности;</a:t>
            </a:r>
          </a:p>
          <a:p>
            <a:pPr marL="285750" indent="-285750">
              <a:buFontTx/>
              <a:buChar char="-"/>
            </a:pPr>
            <a:endParaRPr lang="ru-RU" sz="1400" dirty="0" smtClean="0"/>
          </a:p>
          <a:p>
            <a:r>
              <a:rPr lang="ru-RU" sz="1400" b="1" dirty="0" smtClean="0"/>
              <a:t>            Подгруппами некультивируемых биологических ресурсов являются:</a:t>
            </a:r>
          </a:p>
          <a:p>
            <a:pPr marL="342900" indent="-342900" algn="just">
              <a:buAutoNum type="arabicPeriod"/>
            </a:pPr>
            <a:r>
              <a:rPr lang="ru-RU" sz="1400" dirty="0" smtClean="0"/>
              <a:t>водные </a:t>
            </a:r>
            <a:r>
              <a:rPr lang="ru-RU" sz="1400" dirty="0"/>
              <a:t>некультивируемые биологические ресурсы </a:t>
            </a:r>
            <a:r>
              <a:rPr lang="ru-RU" sz="1400" dirty="0" smtClean="0"/>
              <a:t> </a:t>
            </a:r>
            <a:r>
              <a:rPr lang="ru-RU" sz="1400" dirty="0"/>
              <a:t>- рыбы, водные беспозвоночные, водные млекопитающие, водоросли, другие водные животные и растения, находящиеся в состоянии естественного роста и </a:t>
            </a:r>
            <a:r>
              <a:rPr lang="ru-RU" sz="1400" dirty="0" smtClean="0"/>
              <a:t>воспроизводства;</a:t>
            </a:r>
          </a:p>
          <a:p>
            <a:pPr marL="342900" indent="-342900" algn="just">
              <a:buAutoNum type="arabicPeriod"/>
            </a:pPr>
            <a:r>
              <a:rPr lang="ru-RU" sz="1400" dirty="0" smtClean="0"/>
              <a:t> </a:t>
            </a:r>
            <a:r>
              <a:rPr lang="ru-RU" sz="1400" dirty="0"/>
              <a:t>некультивируемые биологические ресурсы, относящиеся к животному миру - объекты животного мира (организмы животного происхождения), кроме объектов, относящихся к водным некультивируемым </a:t>
            </a:r>
            <a:r>
              <a:rPr lang="ru-RU" sz="1400" dirty="0" smtClean="0"/>
              <a:t>биоресурсам;</a:t>
            </a:r>
          </a:p>
          <a:p>
            <a:pPr marL="342900" indent="-342900" algn="just">
              <a:buAutoNum type="arabicPeriod"/>
            </a:pPr>
            <a:r>
              <a:rPr lang="ru-RU" sz="1400" dirty="0" smtClean="0"/>
              <a:t> </a:t>
            </a:r>
            <a:r>
              <a:rPr lang="ru-RU" sz="1400" dirty="0"/>
              <a:t>объекты растительного мира - участки леса (древесные растения, находящиеся в состоянии естественного роста и возобновления на территории лесных участков), расположенные в границах земель лесного </a:t>
            </a:r>
            <a:r>
              <a:rPr lang="ru-RU" sz="1400" dirty="0" smtClean="0"/>
              <a:t>фонда.</a:t>
            </a:r>
          </a:p>
          <a:p>
            <a:pPr marL="342900" indent="-342900" algn="just">
              <a:buAutoNum type="arabicPeriod"/>
            </a:pPr>
            <a:endParaRPr lang="ru-RU" sz="1400" dirty="0" smtClean="0"/>
          </a:p>
          <a:p>
            <a:r>
              <a:rPr lang="ru-RU" sz="1400" dirty="0"/>
              <a:t> </a:t>
            </a:r>
            <a:r>
              <a:rPr lang="ru-RU" sz="1400" dirty="0" smtClean="0"/>
              <a:t>            </a:t>
            </a:r>
            <a:r>
              <a:rPr lang="ru-RU" sz="1400" b="1" dirty="0" smtClean="0"/>
              <a:t>ПРОЧИЕ НЕПРОИЗВЕДЕННЫЕ АКТИВЫ:  </a:t>
            </a:r>
          </a:p>
          <a:p>
            <a:r>
              <a:rPr lang="ru-RU" sz="1400" b="1" dirty="0" smtClean="0"/>
              <a:t>- </a:t>
            </a:r>
            <a:r>
              <a:rPr lang="ru-RU" sz="1400" dirty="0"/>
              <a:t>объекты непроизведенных активов, не включенные в другие группы.</a:t>
            </a:r>
          </a:p>
          <a:p>
            <a:r>
              <a:rPr lang="ru-RU" sz="1400" b="1" dirty="0" smtClean="0"/>
              <a:t>                                                                                                                            </a:t>
            </a:r>
          </a:p>
        </p:txBody>
      </p:sp>
      <p:pic>
        <p:nvPicPr>
          <p:cNvPr id="3" name="Picture 2" descr="M:\05\0504\Презентации\Подколзин ВИ - все что было =)\К слайдам\iCAWVJ6AC.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1560" y="1412776"/>
            <a:ext cx="347146" cy="34484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2" descr="M:\05\0504\Презентации\Подколзин ВИ - все что было =)\К слайдам\iCAWVJ6AC.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1560" y="2305279"/>
            <a:ext cx="347146" cy="34484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descr="M:\05\0504\Презентации\Подколзин ВИ - все что было =)\К слайдам\iCAWVJ6AC.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1560" y="5661247"/>
            <a:ext cx="347146" cy="34484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23243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23528" y="1412776"/>
            <a:ext cx="8568952" cy="6555641"/>
          </a:xfrm>
          <a:prstGeom prst="rect">
            <a:avLst/>
          </a:prstGeom>
        </p:spPr>
        <p:txBody>
          <a:bodyPr wrap="square">
            <a:spAutoFit/>
          </a:bodyPr>
          <a:lstStyle/>
          <a:p>
            <a:pPr algn="just"/>
            <a:r>
              <a:rPr lang="ru-RU" sz="1400" dirty="0" smtClean="0">
                <a:latin typeface="+mj-lt"/>
                <a:ea typeface="Calibri" panose="020F0502020204030204" pitchFamily="34" charset="0"/>
                <a:cs typeface="Times New Roman" panose="02020603050405020304" pitchFamily="18" charset="0"/>
              </a:rPr>
              <a:t>          </a:t>
            </a:r>
            <a:r>
              <a:rPr lang="ru-RU" sz="1400" b="1" dirty="0" smtClean="0">
                <a:latin typeface="+mj-lt"/>
                <a:ea typeface="Calibri" panose="020F0502020204030204" pitchFamily="34" charset="0"/>
                <a:cs typeface="Times New Roman" panose="02020603050405020304" pitchFamily="18" charset="0"/>
              </a:rPr>
              <a:t>Объект непроизведенных активов подлежит признанию в бухгалтерском учете в составе </a:t>
            </a:r>
            <a:r>
              <a:rPr lang="ru-RU" sz="1400" b="1" dirty="0">
                <a:latin typeface="+mj-lt"/>
                <a:ea typeface="Calibri" panose="020F0502020204030204" pitchFamily="34" charset="0"/>
                <a:cs typeface="Times New Roman" panose="02020603050405020304" pitchFamily="18" charset="0"/>
              </a:rPr>
              <a:t>нефинансовых активов</a:t>
            </a:r>
            <a:r>
              <a:rPr lang="ru-RU" sz="1400" dirty="0">
                <a:latin typeface="+mj-lt"/>
                <a:ea typeface="Calibri" panose="020F0502020204030204" pitchFamily="34" charset="0"/>
                <a:cs typeface="Times New Roman" panose="02020603050405020304" pitchFamily="18" charset="0"/>
              </a:rPr>
              <a:t> </a:t>
            </a:r>
            <a:r>
              <a:rPr lang="ru-RU" sz="1400" dirty="0" smtClean="0">
                <a:latin typeface="+mj-lt"/>
                <a:ea typeface="Calibri" panose="020F0502020204030204" pitchFamily="34" charset="0"/>
                <a:cs typeface="Times New Roman" panose="02020603050405020304" pitchFamily="18" charset="0"/>
              </a:rPr>
              <a:t> при </a:t>
            </a:r>
            <a:r>
              <a:rPr lang="ru-RU" sz="1400" dirty="0">
                <a:latin typeface="+mj-lt"/>
                <a:ea typeface="Calibri" panose="020F0502020204030204" pitchFamily="34" charset="0"/>
                <a:cs typeface="Times New Roman" panose="02020603050405020304" pitchFamily="18" charset="0"/>
              </a:rPr>
              <a:t>условии, что субъектом учета прогнозируется получение от его использования экономических выгод или полезного потенциала и первоначальную стоимость такого объекта можно достоверно </a:t>
            </a:r>
            <a:r>
              <a:rPr lang="ru-RU" sz="1400" dirty="0" smtClean="0">
                <a:latin typeface="+mj-lt"/>
                <a:ea typeface="Calibri" panose="020F0502020204030204" pitchFamily="34" charset="0"/>
                <a:cs typeface="Times New Roman" panose="02020603050405020304" pitchFamily="18" charset="0"/>
              </a:rPr>
              <a:t>оценить.</a:t>
            </a:r>
          </a:p>
          <a:p>
            <a:pPr algn="just"/>
            <a:r>
              <a:rPr lang="ru-RU" sz="1400" dirty="0">
                <a:latin typeface="+mj-lt"/>
                <a:ea typeface="Calibri" panose="020F0502020204030204" pitchFamily="34" charset="0"/>
                <a:cs typeface="Times New Roman" panose="02020603050405020304" pitchFamily="18" charset="0"/>
              </a:rPr>
              <a:t> </a:t>
            </a:r>
            <a:r>
              <a:rPr lang="ru-RU" sz="1400" dirty="0" smtClean="0">
                <a:latin typeface="+mj-lt"/>
                <a:ea typeface="Calibri" panose="020F0502020204030204" pitchFamily="34" charset="0"/>
                <a:cs typeface="Times New Roman" panose="02020603050405020304" pitchFamily="18" charset="0"/>
              </a:rPr>
              <a:t>         </a:t>
            </a:r>
            <a:r>
              <a:rPr lang="ru-RU" sz="1400" dirty="0" smtClean="0"/>
              <a:t>Объекты </a:t>
            </a:r>
            <a:r>
              <a:rPr lang="ru-RU" sz="1400" dirty="0"/>
              <a:t>непроизведенных активов, не приносящие субъекту учета экономические выгоды, не имеющие полезного потенциала и в отношении которых в дальнейшем не предусматривается получение экономических выгод, учитываются на </a:t>
            </a:r>
            <a:r>
              <a:rPr lang="ru-RU" sz="1400" dirty="0" err="1"/>
              <a:t>забалансовых</a:t>
            </a:r>
            <a:r>
              <a:rPr lang="ru-RU" sz="1400" dirty="0"/>
              <a:t> счетах </a:t>
            </a:r>
            <a:r>
              <a:rPr lang="ru-RU" sz="1400" dirty="0" smtClean="0"/>
              <a:t> Рабочего </a:t>
            </a:r>
            <a:r>
              <a:rPr lang="ru-RU" sz="1400" dirty="0"/>
              <a:t>плана счетов субъекта учета (Рабочего плана счетов централизованного бухгалтерского учета), утвержденного в рамках учетной политики субъекта учета или единой учетной политики при </a:t>
            </a:r>
            <a:r>
              <a:rPr lang="ru-RU" sz="1400" dirty="0" smtClean="0"/>
              <a:t>централизации.</a:t>
            </a:r>
          </a:p>
          <a:p>
            <a:r>
              <a:rPr lang="ru-RU" sz="1400" dirty="0" smtClean="0"/>
              <a:t>         Единицей </a:t>
            </a:r>
            <a:r>
              <a:rPr lang="ru-RU" sz="1400" dirty="0"/>
              <a:t>учета непроизведенных активов является инвентарный объект</a:t>
            </a:r>
            <a:r>
              <a:rPr lang="ru-RU" sz="1400" dirty="0" smtClean="0"/>
              <a:t>.</a:t>
            </a:r>
          </a:p>
          <a:p>
            <a:pPr algn="just"/>
            <a:r>
              <a:rPr lang="ru-RU" sz="1400" dirty="0"/>
              <a:t> </a:t>
            </a:r>
            <a:r>
              <a:rPr lang="ru-RU" sz="1400" dirty="0" smtClean="0"/>
              <a:t>        При </a:t>
            </a:r>
            <a:r>
              <a:rPr lang="ru-RU" sz="1400" dirty="0"/>
              <a:t>признании объекта непроизведенных активов субъект учета определяет состав инвентарного объекта с учетом положений настоящего Стандарта, целесообразности и существенности информации, раскрываемой в бухгалтерской (финансовой) отчетности.</a:t>
            </a:r>
          </a:p>
          <a:p>
            <a:r>
              <a:rPr lang="ru-RU" sz="1400" dirty="0" smtClean="0"/>
              <a:t>         </a:t>
            </a:r>
          </a:p>
          <a:p>
            <a:r>
              <a:rPr lang="ru-RU" sz="1400" dirty="0" smtClean="0"/>
              <a:t>               Для </a:t>
            </a:r>
            <a:r>
              <a:rPr lang="ru-RU" sz="1400" dirty="0"/>
              <a:t>нижеследующих групп непроизведенных активов </a:t>
            </a:r>
            <a:r>
              <a:rPr lang="ru-RU" sz="1400" b="1" dirty="0"/>
              <a:t>инвентарными объектами </a:t>
            </a:r>
            <a:r>
              <a:rPr lang="ru-RU" sz="1400" dirty="0"/>
              <a:t>являются:</a:t>
            </a:r>
          </a:p>
          <a:p>
            <a:pPr algn="just"/>
            <a:endParaRPr lang="ru-RU" sz="1400" dirty="0" smtClean="0"/>
          </a:p>
          <a:p>
            <a:pPr algn="just"/>
            <a:r>
              <a:rPr lang="ru-RU" sz="1400" dirty="0" smtClean="0"/>
              <a:t>а</a:t>
            </a:r>
            <a:r>
              <a:rPr lang="ru-RU" sz="1400" dirty="0"/>
              <a:t>) </a:t>
            </a:r>
            <a:r>
              <a:rPr lang="ru-RU" sz="1400" b="1" dirty="0"/>
              <a:t>для группы </a:t>
            </a:r>
            <a:r>
              <a:rPr lang="ru-RU" sz="1400" b="1" dirty="0" smtClean="0"/>
              <a:t>«Водные ресурсы» </a:t>
            </a:r>
            <a:r>
              <a:rPr lang="ru-RU" sz="1400" dirty="0"/>
              <a:t>- водный объект, предоставляемый в пользование за плату по договору водопользования;</a:t>
            </a:r>
          </a:p>
          <a:p>
            <a:pPr algn="just"/>
            <a:r>
              <a:rPr lang="ru-RU" sz="1400" dirty="0"/>
              <a:t>б) </a:t>
            </a:r>
            <a:r>
              <a:rPr lang="ru-RU" sz="1400" b="1" dirty="0"/>
              <a:t>для </a:t>
            </a:r>
            <a:r>
              <a:rPr lang="ru-RU" sz="1400" b="1" dirty="0" smtClean="0"/>
              <a:t>группы «Земля </a:t>
            </a:r>
            <a:r>
              <a:rPr lang="ru-RU" sz="1400" b="1" dirty="0"/>
              <a:t>(земельные участки</a:t>
            </a:r>
            <a:r>
              <a:rPr lang="ru-RU" sz="1400" b="1" dirty="0" smtClean="0"/>
              <a:t>)» </a:t>
            </a:r>
            <a:r>
              <a:rPr lang="ru-RU" sz="1400" dirty="0"/>
              <a:t>- земельный участок, который представляет собой часть земной поверхности, имеющей характеристики, которые позволяют определить ее в качестве индивидуально определенной вещи;</a:t>
            </a:r>
          </a:p>
          <a:p>
            <a:pPr algn="just"/>
            <a:r>
              <a:rPr lang="ru-RU" sz="1400" dirty="0"/>
              <a:t>в</a:t>
            </a:r>
            <a:r>
              <a:rPr lang="ru-RU" sz="1400" b="1" dirty="0"/>
              <a:t>) для группы </a:t>
            </a:r>
            <a:r>
              <a:rPr lang="ru-RU" sz="1400" b="1" dirty="0" smtClean="0"/>
              <a:t>«Ресурсы недр» </a:t>
            </a:r>
            <a:r>
              <a:rPr lang="ru-RU" sz="1400" dirty="0"/>
              <a:t>- участок недр, границы которого определены в соответствии с выданной лицензией на пользование недрами</a:t>
            </a:r>
            <a:r>
              <a:rPr lang="ru-RU" sz="1400" dirty="0" smtClean="0"/>
              <a:t>;</a:t>
            </a:r>
          </a:p>
          <a:p>
            <a:r>
              <a:rPr lang="ru-RU" sz="1400" dirty="0"/>
              <a:t>г) </a:t>
            </a:r>
            <a:r>
              <a:rPr lang="ru-RU" sz="1400" b="1" dirty="0"/>
              <a:t>для группы «Некультивируемые биологические ресурсы»:</a:t>
            </a:r>
          </a:p>
          <a:p>
            <a:endParaRPr lang="ru-RU" sz="1400" dirty="0"/>
          </a:p>
          <a:p>
            <a:endParaRPr lang="ru-RU" sz="1400" dirty="0"/>
          </a:p>
          <a:p>
            <a:endParaRPr lang="ru-RU" sz="1400" dirty="0" smtClean="0"/>
          </a:p>
          <a:p>
            <a:r>
              <a:rPr lang="ru-RU" sz="1400" dirty="0"/>
              <a:t> </a:t>
            </a:r>
            <a:r>
              <a:rPr lang="ru-RU" sz="1400" dirty="0" smtClean="0"/>
              <a:t>         </a:t>
            </a:r>
            <a:endParaRPr lang="ru-RU" sz="1400" dirty="0"/>
          </a:p>
          <a:p>
            <a:endParaRPr lang="ru-RU" sz="1400" dirty="0"/>
          </a:p>
          <a:p>
            <a:r>
              <a:rPr lang="ru-RU" sz="1400" dirty="0" smtClean="0">
                <a:latin typeface="+mj-lt"/>
                <a:ea typeface="Calibri" panose="020F0502020204030204" pitchFamily="34" charset="0"/>
                <a:cs typeface="Times New Roman" panose="02020603050405020304" pitchFamily="18" charset="0"/>
              </a:rPr>
              <a:t>           </a:t>
            </a:r>
            <a:endParaRPr lang="ru-RU" sz="1400" dirty="0">
              <a:latin typeface="+mj-lt"/>
            </a:endParaRPr>
          </a:p>
        </p:txBody>
      </p:sp>
    </p:spTree>
    <p:extLst>
      <p:ext uri="{BB962C8B-B14F-4D97-AF65-F5344CB8AC3E}">
        <p14:creationId xmlns="" xmlns:p14="http://schemas.microsoft.com/office/powerpoint/2010/main" val="2415894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412776"/>
            <a:ext cx="8496944" cy="1815882"/>
          </a:xfrm>
          <a:prstGeom prst="rect">
            <a:avLst/>
          </a:prstGeom>
        </p:spPr>
        <p:txBody>
          <a:bodyPr wrap="square">
            <a:spAutoFit/>
          </a:bodyPr>
          <a:lstStyle/>
          <a:p>
            <a:pPr algn="just"/>
            <a:r>
              <a:rPr lang="ru-RU" sz="1400" dirty="0" smtClean="0"/>
              <a:t>- </a:t>
            </a:r>
            <a:r>
              <a:rPr lang="ru-RU" sz="1400" b="1" dirty="0" smtClean="0"/>
              <a:t>для </a:t>
            </a:r>
            <a:r>
              <a:rPr lang="ru-RU" sz="1400" b="1" dirty="0"/>
              <a:t>водных некультивируемых биоресурсов </a:t>
            </a:r>
            <a:r>
              <a:rPr lang="ru-RU" sz="1400" dirty="0"/>
              <a:t>- отдельные виды водных биоресурсов, для которых устанавливается общий допустимый улов (ОДУ) органами государственной власти, уполномоченными на распоряжение объектами некультивируемых биологических ресурсов в соответствии с законодательством Российской Федерации;</a:t>
            </a:r>
          </a:p>
          <a:p>
            <a:pPr algn="just"/>
            <a:r>
              <a:rPr lang="ru-RU" sz="1400" dirty="0" smtClean="0"/>
              <a:t>- </a:t>
            </a:r>
            <a:r>
              <a:rPr lang="ru-RU" sz="1400" b="1" dirty="0" smtClean="0"/>
              <a:t>для </a:t>
            </a:r>
            <a:r>
              <a:rPr lang="ru-RU" sz="1400" b="1" dirty="0"/>
              <a:t>некультивируемых биологических ресурсов, относящихся к животному </a:t>
            </a:r>
            <a:r>
              <a:rPr lang="ru-RU" sz="1400" b="1" dirty="0" smtClean="0"/>
              <a:t>миру, </a:t>
            </a:r>
            <a:r>
              <a:rPr lang="ru-RU" sz="1400" dirty="0"/>
              <a:t>- объекты животного мира (организмы животного происхождения, т.е. дикие животные), для которых устанавливаются нормативы допустимого изъятия;</a:t>
            </a:r>
          </a:p>
          <a:p>
            <a:pPr algn="just"/>
            <a:r>
              <a:rPr lang="ru-RU" sz="1400" dirty="0" smtClean="0"/>
              <a:t>- </a:t>
            </a:r>
            <a:r>
              <a:rPr lang="ru-RU" sz="1400" b="1" dirty="0" smtClean="0"/>
              <a:t>для </a:t>
            </a:r>
            <a:r>
              <a:rPr lang="ru-RU" sz="1400" b="1" dirty="0"/>
              <a:t>объектов растительного мира </a:t>
            </a:r>
            <a:r>
              <a:rPr lang="ru-RU" sz="1400" dirty="0"/>
              <a:t>- лесные участки, расположенные в границах земель лесного фонда</a:t>
            </a:r>
            <a:r>
              <a:rPr lang="ru-RU" sz="1400" dirty="0" smtClean="0"/>
              <a:t>.</a:t>
            </a:r>
            <a:endParaRPr lang="ru-RU" sz="1400" dirty="0"/>
          </a:p>
        </p:txBody>
      </p:sp>
    </p:spTree>
    <p:extLst>
      <p:ext uri="{BB962C8B-B14F-4D97-AF65-F5344CB8AC3E}">
        <p14:creationId xmlns="" xmlns:p14="http://schemas.microsoft.com/office/powerpoint/2010/main" val="3273085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 xmlns:p14="http://schemas.microsoft.com/office/powerpoint/2010/main" val="4287030047"/>
              </p:ext>
            </p:extLst>
          </p:nvPr>
        </p:nvGraphicFramePr>
        <p:xfrm>
          <a:off x="323528" y="1628800"/>
          <a:ext cx="8352928" cy="5404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Прямоугольник 8"/>
          <p:cNvSpPr/>
          <p:nvPr/>
        </p:nvSpPr>
        <p:spPr>
          <a:xfrm>
            <a:off x="395536" y="1124744"/>
            <a:ext cx="8208912" cy="523220"/>
          </a:xfrm>
          <a:prstGeom prst="rect">
            <a:avLst/>
          </a:prstGeom>
        </p:spPr>
        <p:txBody>
          <a:bodyPr wrap="square">
            <a:spAutoFit/>
          </a:bodyPr>
          <a:lstStyle/>
          <a:p>
            <a:pPr indent="342900" algn="ctr">
              <a:spcBef>
                <a:spcPts val="1100"/>
              </a:spcBef>
              <a:spcAft>
                <a:spcPts val="0"/>
              </a:spcAft>
            </a:pPr>
            <a:r>
              <a:rPr lang="ru-RU" sz="1400" b="1" dirty="0">
                <a:ea typeface="Times New Roman" panose="02020603050405020304" pitchFamily="18" charset="0"/>
                <a:cs typeface="Calibri" panose="020F0502020204030204" pitchFamily="34" charset="0"/>
              </a:rPr>
              <a:t>Признание (принятие к бухгалтерскому учету) земельных участков осуществляется следующими субъектами учета</a:t>
            </a:r>
            <a:r>
              <a:rPr lang="ru-RU" sz="1400" b="1" dirty="0" smtClean="0">
                <a:ea typeface="Times New Roman" panose="02020603050405020304" pitchFamily="18" charset="0"/>
                <a:cs typeface="Calibri" panose="020F0502020204030204" pitchFamily="34" charset="0"/>
              </a:rPr>
              <a:t>:</a:t>
            </a:r>
            <a:endParaRPr lang="ru-RU" sz="1400" b="1" dirty="0">
              <a:ea typeface="Times New Roman" panose="02020603050405020304" pitchFamily="18" charset="0"/>
              <a:cs typeface="Calibri" panose="020F0502020204030204" pitchFamily="34" charset="0"/>
            </a:endParaRPr>
          </a:p>
        </p:txBody>
      </p:sp>
    </p:spTree>
    <p:extLst>
      <p:ext uri="{BB962C8B-B14F-4D97-AF65-F5344CB8AC3E}">
        <p14:creationId xmlns="" xmlns:p14="http://schemas.microsoft.com/office/powerpoint/2010/main" val="3586045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 xmlns:p14="http://schemas.microsoft.com/office/powerpoint/2010/main" val="11992232"/>
              </p:ext>
            </p:extLst>
          </p:nvPr>
        </p:nvGraphicFramePr>
        <p:xfrm>
          <a:off x="-9738" y="1052736"/>
          <a:ext cx="8686193" cy="44023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0" name="Соединительная линия уступом 9"/>
          <p:cNvCxnSpPr/>
          <p:nvPr/>
        </p:nvCxnSpPr>
        <p:spPr>
          <a:xfrm rot="10800000">
            <a:off x="3538848" y="1555668"/>
            <a:ext cx="25041" cy="1124"/>
          </a:xfrm>
          <a:prstGeom prst="bentConnector3">
            <a:avLst>
              <a:gd name="adj1" fmla="val 50002"/>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Стрелка вниз 10"/>
          <p:cNvSpPr/>
          <p:nvPr/>
        </p:nvSpPr>
        <p:spPr>
          <a:xfrm>
            <a:off x="5724128" y="1556792"/>
            <a:ext cx="72008" cy="432048"/>
          </a:xfrm>
          <a:prstGeom prst="downArrow">
            <a:avLst/>
          </a:prstGeom>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2483768" y="1555668"/>
            <a:ext cx="72008" cy="433172"/>
          </a:xfrm>
          <a:prstGeom prst="downArrow">
            <a:avLst/>
          </a:prstGeom>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6" name="Прямая со стрелкой 15"/>
          <p:cNvCxnSpPr/>
          <p:nvPr/>
        </p:nvCxnSpPr>
        <p:spPr>
          <a:xfrm flipH="1">
            <a:off x="3131840" y="1502959"/>
            <a:ext cx="720080" cy="2809436"/>
          </a:xfrm>
          <a:prstGeom prst="straightConnector1">
            <a:avLst/>
          </a:prstGeom>
          <a:ln w="76200">
            <a:solidFill>
              <a:schemeClr val="accent4">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4427984" y="1556792"/>
            <a:ext cx="1008112" cy="2809436"/>
          </a:xfrm>
          <a:prstGeom prst="straightConnector1">
            <a:avLst/>
          </a:prstGeom>
          <a:ln w="76200">
            <a:solidFill>
              <a:schemeClr val="accent2">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224870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 xmlns:p14="http://schemas.microsoft.com/office/powerpoint/2010/main" val="407636638"/>
              </p:ext>
            </p:extLst>
          </p:nvPr>
        </p:nvGraphicFramePr>
        <p:xfrm>
          <a:off x="620502" y="3212976"/>
          <a:ext cx="7767921" cy="3888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Прямоугольник 12"/>
          <p:cNvSpPr/>
          <p:nvPr/>
        </p:nvSpPr>
        <p:spPr>
          <a:xfrm>
            <a:off x="611560" y="1196753"/>
            <a:ext cx="7776864" cy="2590453"/>
          </a:xfrm>
          <a:prstGeom prst="rect">
            <a:avLst/>
          </a:prstGeom>
        </p:spPr>
        <p:txBody>
          <a:bodyPr wrap="square">
            <a:spAutoFit/>
          </a:bodyPr>
          <a:lstStyle/>
          <a:p>
            <a:pPr algn="ctr">
              <a:spcAft>
                <a:spcPts val="0"/>
              </a:spcAft>
            </a:pPr>
            <a:r>
              <a:rPr lang="ru-RU" sz="1400" b="1" dirty="0" smtClean="0">
                <a:ea typeface="Times New Roman" panose="02020603050405020304" pitchFamily="18" charset="0"/>
                <a:cs typeface="Calibri" panose="020F0502020204030204" pitchFamily="34" charset="0"/>
              </a:rPr>
              <a:t>Оценка </a:t>
            </a:r>
            <a:r>
              <a:rPr lang="ru-RU" sz="1400" b="1" dirty="0">
                <a:ea typeface="Times New Roman" panose="02020603050405020304" pitchFamily="18" charset="0"/>
                <a:cs typeface="Calibri" panose="020F0502020204030204" pitchFamily="34" charset="0"/>
              </a:rPr>
              <a:t>объектов непроизведенных активов</a:t>
            </a:r>
          </a:p>
          <a:p>
            <a:pPr algn="ctr">
              <a:spcAft>
                <a:spcPts val="0"/>
              </a:spcAft>
            </a:pPr>
            <a:r>
              <a:rPr lang="ru-RU" sz="1400" b="1" dirty="0">
                <a:ea typeface="Times New Roman" panose="02020603050405020304" pitchFamily="18" charset="0"/>
                <a:cs typeface="Calibri" panose="020F0502020204030204" pitchFamily="34" charset="0"/>
              </a:rPr>
              <a:t>при их признании (принятии к бухгалтерскому учету)</a:t>
            </a:r>
          </a:p>
          <a:p>
            <a:pPr algn="just">
              <a:spcAft>
                <a:spcPts val="0"/>
              </a:spcAft>
            </a:pPr>
            <a:r>
              <a:rPr lang="ru-RU" sz="1400" dirty="0">
                <a:ea typeface="Times New Roman" panose="02020603050405020304" pitchFamily="18" charset="0"/>
                <a:cs typeface="Calibri" panose="020F0502020204030204" pitchFamily="34" charset="0"/>
              </a:rPr>
              <a:t> </a:t>
            </a:r>
          </a:p>
          <a:p>
            <a:pPr indent="342900" algn="just">
              <a:spcAft>
                <a:spcPts val="0"/>
              </a:spcAft>
            </a:pPr>
            <a:r>
              <a:rPr lang="ru-RU" sz="1400" dirty="0" smtClean="0">
                <a:ea typeface="Times New Roman" panose="02020603050405020304" pitchFamily="18" charset="0"/>
                <a:cs typeface="Calibri" panose="020F0502020204030204" pitchFamily="34" charset="0"/>
              </a:rPr>
              <a:t>Объект </a:t>
            </a:r>
            <a:r>
              <a:rPr lang="ru-RU" sz="1400" dirty="0">
                <a:ea typeface="Times New Roman" panose="02020603050405020304" pitchFamily="18" charset="0"/>
                <a:cs typeface="Calibri" panose="020F0502020204030204" pitchFamily="34" charset="0"/>
              </a:rPr>
              <a:t>непроизведенных активов принимается к бухгалтерскому учету с момента признания его согласно </a:t>
            </a:r>
            <a:r>
              <a:rPr lang="ru-RU" sz="1400" dirty="0">
                <a:solidFill>
                  <a:srgbClr val="0000FF"/>
                </a:solidFill>
                <a:ea typeface="Times New Roman" panose="02020603050405020304" pitchFamily="18" charset="0"/>
                <a:cs typeface="Calibri" panose="020F0502020204030204" pitchFamily="34" charset="0"/>
                <a:hlinkClick r:id="rId7" action="ppaction://hlinkfile"/>
              </a:rPr>
              <a:t>пунктам 7</a:t>
            </a:r>
            <a:r>
              <a:rPr lang="ru-RU" sz="1400" dirty="0">
                <a:ea typeface="Times New Roman" panose="02020603050405020304" pitchFamily="18" charset="0"/>
                <a:cs typeface="Calibri" panose="020F0502020204030204" pitchFamily="34" charset="0"/>
              </a:rPr>
              <a:t> - </a:t>
            </a:r>
            <a:r>
              <a:rPr lang="ru-RU" sz="1400" dirty="0">
                <a:solidFill>
                  <a:srgbClr val="0000FF"/>
                </a:solidFill>
                <a:ea typeface="Times New Roman" panose="02020603050405020304" pitchFamily="18" charset="0"/>
                <a:cs typeface="Calibri" panose="020F0502020204030204" pitchFamily="34" charset="0"/>
                <a:hlinkClick r:id="rId8" action="ppaction://hlinkfile"/>
              </a:rPr>
              <a:t>14</a:t>
            </a:r>
            <a:r>
              <a:rPr lang="ru-RU" sz="1400" dirty="0">
                <a:ea typeface="Times New Roman" panose="02020603050405020304" pitchFamily="18" charset="0"/>
                <a:cs typeface="Calibri" panose="020F0502020204030204" pitchFamily="34" charset="0"/>
              </a:rPr>
              <a:t> настоящего Стандарта по первоначальной стоимости.</a:t>
            </a:r>
          </a:p>
          <a:p>
            <a:pPr indent="342900" algn="just">
              <a:spcBef>
                <a:spcPts val="1100"/>
              </a:spcBef>
              <a:spcAft>
                <a:spcPts val="0"/>
              </a:spcAft>
            </a:pPr>
            <a:r>
              <a:rPr lang="ru-RU" sz="1400" dirty="0" smtClean="0">
                <a:ea typeface="Times New Roman" panose="02020603050405020304" pitchFamily="18" charset="0"/>
                <a:cs typeface="Calibri" panose="020F0502020204030204" pitchFamily="34" charset="0"/>
              </a:rPr>
              <a:t> </a:t>
            </a:r>
            <a:r>
              <a:rPr lang="ru-RU" sz="1400" dirty="0">
                <a:ea typeface="Times New Roman" panose="02020603050405020304" pitchFamily="18" charset="0"/>
                <a:cs typeface="Calibri" panose="020F0502020204030204" pitchFamily="34" charset="0"/>
              </a:rPr>
              <a:t>Первоначальной стоимостью объекта непроизведенных активов, впервые вовлекаемого в хозяйственный оборот, является его справедливая стоимость на дату вовлечения в хозяйственный оборот.</a:t>
            </a:r>
          </a:p>
          <a:p>
            <a:pPr indent="342900" algn="just">
              <a:spcBef>
                <a:spcPts val="1100"/>
              </a:spcBef>
              <a:spcAft>
                <a:spcPts val="0"/>
              </a:spcAft>
            </a:pPr>
            <a:r>
              <a:rPr lang="ru-RU" sz="1400" dirty="0" smtClean="0">
                <a:ea typeface="Times New Roman" panose="02020603050405020304" pitchFamily="18" charset="0"/>
                <a:cs typeface="Calibri" panose="020F0502020204030204" pitchFamily="34" charset="0"/>
              </a:rPr>
              <a:t>Справедливой </a:t>
            </a:r>
            <a:r>
              <a:rPr lang="ru-RU" sz="1400" dirty="0">
                <a:ea typeface="Times New Roman" panose="02020603050405020304" pitchFamily="18" charset="0"/>
                <a:cs typeface="Calibri" panose="020F0502020204030204" pitchFamily="34" charset="0"/>
              </a:rPr>
              <a:t>стоимостью земельных участков, впервые вовлекаемых в хозяйственный оборот, является</a:t>
            </a:r>
            <a:r>
              <a:rPr lang="ru-RU" dirty="0">
                <a:latin typeface="Calibri" panose="020F0502020204030204" pitchFamily="34" charset="0"/>
                <a:ea typeface="Times New Roman" panose="02020603050405020304" pitchFamily="18" charset="0"/>
                <a:cs typeface="Calibri" panose="020F0502020204030204" pitchFamily="34" charset="0"/>
              </a:rPr>
              <a:t>:</a:t>
            </a:r>
            <a:endParaRPr lang="ru-RU"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 xmlns:p14="http://schemas.microsoft.com/office/powerpoint/2010/main" val="2053451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124744"/>
            <a:ext cx="7848872" cy="5901616"/>
          </a:xfrm>
          <a:prstGeom prst="rect">
            <a:avLst/>
          </a:prstGeom>
          <a:noFill/>
        </p:spPr>
        <p:txBody>
          <a:bodyPr wrap="square">
            <a:spAutoFit/>
          </a:bodyPr>
          <a:lstStyle/>
          <a:p>
            <a:pPr indent="342900" algn="just">
              <a:spcBef>
                <a:spcPts val="1100"/>
              </a:spcBef>
              <a:spcAft>
                <a:spcPts val="0"/>
              </a:spcAft>
            </a:pPr>
            <a:r>
              <a:rPr lang="ru-RU" sz="1400" dirty="0" smtClean="0">
                <a:latin typeface="+mj-lt"/>
                <a:ea typeface="Times New Roman" panose="02020603050405020304" pitchFamily="18" charset="0"/>
                <a:cs typeface="Calibri" panose="020F0502020204030204" pitchFamily="34" charset="0"/>
              </a:rPr>
              <a:t>-  оценка</a:t>
            </a:r>
            <a:r>
              <a:rPr lang="ru-RU" sz="1400" dirty="0">
                <a:latin typeface="+mj-lt"/>
                <a:ea typeface="Times New Roman" panose="02020603050405020304" pitchFamily="18" charset="0"/>
                <a:cs typeface="Calibri" panose="020F0502020204030204" pitchFamily="34" charset="0"/>
              </a:rPr>
              <a:t>, основанная на методике расчета рыночной оценки единичного земельного участка, применяемой уполномоченными органами государственной власти (местного самоуправления), осуществляющими функции по управлению государственным (муниципальным) имуществом в сфере земельных отношений;</a:t>
            </a:r>
          </a:p>
          <a:p>
            <a:pPr indent="342900" algn="just">
              <a:spcBef>
                <a:spcPts val="1100"/>
              </a:spcBef>
              <a:spcAft>
                <a:spcPts val="0"/>
              </a:spcAft>
            </a:pPr>
            <a:r>
              <a:rPr lang="ru-RU" sz="1400" dirty="0" smtClean="0">
                <a:latin typeface="+mj-lt"/>
                <a:ea typeface="Times New Roman" panose="02020603050405020304" pitchFamily="18" charset="0"/>
                <a:cs typeface="Calibri" panose="020F0502020204030204" pitchFamily="34" charset="0"/>
              </a:rPr>
              <a:t>- на </a:t>
            </a:r>
            <a:r>
              <a:rPr lang="ru-RU" sz="1400" dirty="0">
                <a:latin typeface="+mj-lt"/>
                <a:ea typeface="Times New Roman" panose="02020603050405020304" pitchFamily="18" charset="0"/>
                <a:cs typeface="Calibri" panose="020F0502020204030204" pitchFamily="34" charset="0"/>
              </a:rPr>
              <a:t>основе кадастровой стоимости аналогичного земельного участка, внесенного в государственный кадастр недвижимости.</a:t>
            </a:r>
          </a:p>
          <a:p>
            <a:pPr indent="342900" algn="just">
              <a:spcBef>
                <a:spcPts val="1100"/>
              </a:spcBef>
              <a:spcAft>
                <a:spcPts val="0"/>
              </a:spcAft>
            </a:pPr>
            <a:r>
              <a:rPr lang="ru-RU" sz="1400" dirty="0">
                <a:latin typeface="+mj-lt"/>
                <a:ea typeface="Times New Roman" panose="02020603050405020304" pitchFamily="18" charset="0"/>
                <a:cs typeface="Calibri" panose="020F0502020204030204" pitchFamily="34" charset="0"/>
              </a:rPr>
              <a:t> </a:t>
            </a:r>
            <a:r>
              <a:rPr lang="ru-RU" sz="1400" dirty="0" smtClean="0">
                <a:latin typeface="+mj-lt"/>
                <a:ea typeface="Times New Roman" panose="02020603050405020304" pitchFamily="18" charset="0"/>
                <a:cs typeface="Calibri" panose="020F0502020204030204" pitchFamily="34" charset="0"/>
              </a:rPr>
              <a:t> Для </a:t>
            </a:r>
            <a:r>
              <a:rPr lang="ru-RU" sz="1400" dirty="0">
                <a:latin typeface="+mj-lt"/>
                <a:ea typeface="Times New Roman" panose="02020603050405020304" pitchFamily="18" charset="0"/>
                <a:cs typeface="Calibri" panose="020F0502020204030204" pitchFamily="34" charset="0"/>
              </a:rPr>
              <a:t>искусственного земельного участка, созданного на водном объекте, справедливой стоимостью является кадастровая стоимость указанного участка на дату ввода его в эксплуатацию.</a:t>
            </a:r>
          </a:p>
          <a:p>
            <a:pPr algn="just"/>
            <a:r>
              <a:rPr lang="ru-RU" sz="1400" dirty="0">
                <a:latin typeface="+mj-lt"/>
                <a:ea typeface="Calibri" panose="020F0502020204030204" pitchFamily="34" charset="0"/>
                <a:cs typeface="Times New Roman" panose="02020603050405020304" pitchFamily="18" charset="0"/>
              </a:rPr>
              <a:t>До даты ввода искусственного земельного участка в эксплуатацию, бухгалтерский </a:t>
            </a:r>
            <a:r>
              <a:rPr lang="en-US" sz="1400" dirty="0" smtClean="0">
                <a:latin typeface="+mj-lt"/>
                <a:ea typeface="Calibri" panose="020F0502020204030204" pitchFamily="34" charset="0"/>
                <a:cs typeface="Times New Roman" panose="02020603050405020304" pitchFamily="18" charset="0"/>
              </a:rPr>
              <a:t> </a:t>
            </a:r>
            <a:r>
              <a:rPr lang="ru-RU" sz="1400" dirty="0" smtClean="0">
                <a:latin typeface="+mj-lt"/>
                <a:ea typeface="Calibri" panose="020F0502020204030204" pitchFamily="34" charset="0"/>
                <a:cs typeface="Times New Roman" panose="02020603050405020304" pitchFamily="18" charset="0"/>
              </a:rPr>
              <a:t>учет </a:t>
            </a:r>
            <a:r>
              <a:rPr lang="ru-RU" sz="1400" dirty="0">
                <a:latin typeface="+mj-lt"/>
                <a:ea typeface="Calibri" panose="020F0502020204030204" pitchFamily="34" charset="0"/>
                <a:cs typeface="Times New Roman" panose="02020603050405020304" pitchFamily="18" charset="0"/>
              </a:rPr>
              <a:t>затрат </a:t>
            </a:r>
            <a:r>
              <a:rPr lang="ru-RU" sz="1400" dirty="0">
                <a:latin typeface="+mj-lt"/>
              </a:rPr>
              <a:t>на создание указанного объекта осуществляется на основании положений федерального </a:t>
            </a:r>
            <a:r>
              <a:rPr lang="ru-RU" sz="1400" dirty="0" smtClean="0">
                <a:latin typeface="+mj-lt"/>
              </a:rPr>
              <a:t>стандарта </a:t>
            </a:r>
            <a:r>
              <a:rPr lang="ru-RU" sz="1400" dirty="0">
                <a:latin typeface="+mj-lt"/>
              </a:rPr>
              <a:t>бухгалтерского учета для организаций государственного сектора </a:t>
            </a:r>
            <a:r>
              <a:rPr lang="ru-RU" sz="1400" dirty="0" smtClean="0">
                <a:latin typeface="+mj-lt"/>
              </a:rPr>
              <a:t>«Основные средства», утвержденного приказом Министерства финансов Российской Федерации от 31.12.2016 № 257.</a:t>
            </a:r>
            <a:endParaRPr lang="en-US" sz="1400" dirty="0" smtClean="0">
              <a:latin typeface="+mj-lt"/>
            </a:endParaRPr>
          </a:p>
          <a:p>
            <a:pPr algn="just"/>
            <a:endParaRPr lang="en-US" sz="1400" dirty="0" smtClean="0">
              <a:latin typeface="Calibri" panose="020F0502020204030204" pitchFamily="34" charset="0"/>
              <a:ea typeface="Times New Roman" panose="02020603050405020304" pitchFamily="18" charset="0"/>
              <a:cs typeface="Calibri" panose="020F0502020204030204" pitchFamily="34" charset="0"/>
            </a:endParaRPr>
          </a:p>
          <a:p>
            <a:pPr algn="just"/>
            <a:r>
              <a:rPr lang="ru-RU" sz="1400" dirty="0">
                <a:ea typeface="Times New Roman" panose="02020603050405020304" pitchFamily="18" charset="0"/>
                <a:cs typeface="Calibri" panose="020F0502020204030204" pitchFamily="34" charset="0"/>
              </a:rPr>
              <a:t> </a:t>
            </a:r>
            <a:r>
              <a:rPr lang="ru-RU" sz="1400" dirty="0" smtClean="0">
                <a:ea typeface="Times New Roman" panose="02020603050405020304" pitchFamily="18" charset="0"/>
                <a:cs typeface="Calibri" panose="020F0502020204030204" pitchFamily="34" charset="0"/>
              </a:rPr>
              <a:t>        Для </a:t>
            </a:r>
            <a:r>
              <a:rPr lang="ru-RU" sz="1400" dirty="0">
                <a:ea typeface="Times New Roman" panose="02020603050405020304" pitchFamily="18" charset="0"/>
                <a:cs typeface="Calibri" panose="020F0502020204030204" pitchFamily="34" charset="0"/>
              </a:rPr>
              <a:t>земельных участков, не внесенных в государственный кадастр недвижимости, на которые государственная собственность разграничена, не закрепленных на праве постоянного (бессрочного) пользования за учреждением и не используемых для извлечения экономических выгод или полезного потенциала, справедливая стоимость не определяется, ведется </a:t>
            </a:r>
            <a:r>
              <a:rPr lang="ru-RU" sz="1400" dirty="0" err="1">
                <a:ea typeface="Times New Roman" panose="02020603050405020304" pitchFamily="18" charset="0"/>
                <a:cs typeface="Calibri" panose="020F0502020204030204" pitchFamily="34" charset="0"/>
              </a:rPr>
              <a:t>забалансовый</a:t>
            </a:r>
            <a:r>
              <a:rPr lang="ru-RU" sz="1400" dirty="0">
                <a:ea typeface="Times New Roman" panose="02020603050405020304" pitchFamily="18" charset="0"/>
                <a:cs typeface="Calibri" panose="020F0502020204030204" pitchFamily="34" charset="0"/>
              </a:rPr>
              <a:t> учет в условной оценке: один объект - один рубль</a:t>
            </a:r>
            <a:r>
              <a:rPr lang="ru-RU" sz="1400" dirty="0" smtClean="0">
                <a:ea typeface="Times New Roman" panose="02020603050405020304" pitchFamily="18" charset="0"/>
                <a:cs typeface="Calibri" panose="020F0502020204030204" pitchFamily="34" charset="0"/>
              </a:rPr>
              <a:t>.</a:t>
            </a:r>
            <a:endParaRPr lang="en-US" sz="1400" dirty="0" smtClean="0">
              <a:ea typeface="Times New Roman" panose="02020603050405020304" pitchFamily="18" charset="0"/>
              <a:cs typeface="Calibri" panose="020F0502020204030204" pitchFamily="34" charset="0"/>
            </a:endParaRP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 </a:t>
            </a:r>
            <a:r>
              <a:rPr lang="ru-RU" sz="1400" dirty="0" smtClean="0">
                <a:ea typeface="Times New Roman" panose="02020603050405020304" pitchFamily="18" charset="0"/>
                <a:cs typeface="Calibri" panose="020F0502020204030204" pitchFamily="34" charset="0"/>
              </a:rPr>
              <a:t>Справедливой </a:t>
            </a:r>
            <a:r>
              <a:rPr lang="ru-RU" sz="1400" dirty="0">
                <a:ea typeface="Times New Roman" panose="02020603050405020304" pitchFamily="18" charset="0"/>
                <a:cs typeface="Calibri" panose="020F0502020204030204" pitchFamily="34" charset="0"/>
              </a:rPr>
              <a:t>стоимостью ресурсов недр, впервые вовлекаемых в хозяйственный оборот, является дисконтированная сумма будущих денежных поступлений без учета предоставляемых льгот, связанных с пользованием недрами (поступления от выдачи разрешений, лицензий, будущие налоговые поступления, рассчитанные с учетом действующих ставок налога на добычу полезных ископаемых и подтвержденных запасов ресурсов недр, и иные поступления от предоставления права пользования недрами</a:t>
            </a:r>
            <a:r>
              <a:rPr lang="ru-RU" sz="1400" dirty="0" smtClean="0">
                <a:ea typeface="Times New Roman" panose="02020603050405020304" pitchFamily="18" charset="0"/>
                <a:cs typeface="Calibri" panose="020F0502020204030204" pitchFamily="34" charset="0"/>
              </a:rPr>
              <a:t>).</a:t>
            </a:r>
            <a:endParaRPr lang="ru-RU" sz="1400" dirty="0">
              <a:ea typeface="Times New Roman" panose="02020603050405020304" pitchFamily="18" charset="0"/>
              <a:cs typeface="Calibri" panose="020F0502020204030204" pitchFamily="34" charset="0"/>
            </a:endParaRPr>
          </a:p>
        </p:txBody>
      </p:sp>
    </p:spTree>
    <p:extLst>
      <p:ext uri="{BB962C8B-B14F-4D97-AF65-F5344CB8AC3E}">
        <p14:creationId xmlns="" xmlns:p14="http://schemas.microsoft.com/office/powerpoint/2010/main" val="4011834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 xmlns:p14="http://schemas.microsoft.com/office/powerpoint/2010/main" val="932166029"/>
              </p:ext>
            </p:extLst>
          </p:nvPr>
        </p:nvGraphicFramePr>
        <p:xfrm>
          <a:off x="467544" y="1124744"/>
          <a:ext cx="8352928"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066120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268760"/>
            <a:ext cx="7848872" cy="6104235"/>
          </a:xfrm>
          <a:prstGeom prst="rect">
            <a:avLst/>
          </a:prstGeom>
        </p:spPr>
        <p:txBody>
          <a:bodyPr wrap="square">
            <a:spAutoFit/>
          </a:bodyPr>
          <a:lstStyle/>
          <a:p>
            <a:pPr indent="342900" algn="just">
              <a:spcBef>
                <a:spcPts val="1100"/>
              </a:spcBef>
            </a:pPr>
            <a:r>
              <a:rPr lang="ru-RU" sz="1400" dirty="0">
                <a:ea typeface="Times New Roman" panose="02020603050405020304" pitchFamily="18" charset="0"/>
                <a:cs typeface="Calibri" panose="020F0502020204030204" pitchFamily="34" charset="0"/>
              </a:rPr>
              <a:t>Первоначальная стоимость объекта непроизведенных активов, приобретенного в результате обменных операций (за исключением земельных участков, первоначальная стоимость которых определяется на основании кадастровой оценки), определяется в сумме фактически произведенных расходов, формируемых с учетом сумм налога на добавленную стоимость (далее - НДС), предъявленных субъекту учета поставщиками (подрядчиками, исполнителями), кроме приобретения объекта непроизведенных активов в рамках деятельности субъекта учета, облагаемой НДС, если иное не предусмотрено законодательством Российской Федерации о налогах и сборах, которые включают:</a:t>
            </a:r>
            <a:endParaRPr lang="en-US" sz="1400" dirty="0">
              <a:ea typeface="Times New Roman" panose="02020603050405020304" pitchFamily="18" charset="0"/>
              <a:cs typeface="Calibri" panose="020F0502020204030204" pitchFamily="34" charset="0"/>
            </a:endParaRPr>
          </a:p>
          <a:p>
            <a:pPr algn="just"/>
            <a:r>
              <a:rPr lang="ru-RU" sz="1400" dirty="0" smtClean="0"/>
              <a:t>а</a:t>
            </a:r>
            <a:r>
              <a:rPr lang="ru-RU" sz="1400" dirty="0"/>
              <a:t>) цену приобретения, в том числе невозмещаемые суммы НДС (за исключением объектов, впервые вовлекаемых в экономический (хозяйственный) оборот), иного невозмещаемого налога за вычетом полученных скидок (вычетов, премий, льгот);</a:t>
            </a:r>
          </a:p>
          <a:p>
            <a:pPr algn="just"/>
            <a:r>
              <a:rPr lang="ru-RU" sz="1400" dirty="0"/>
              <a:t>б) любые фактические затраты на приобретение объекта непроизведенных активов, в том числе:</a:t>
            </a:r>
          </a:p>
          <a:p>
            <a:pPr algn="just"/>
            <a:r>
              <a:rPr lang="ru-RU" sz="1400" dirty="0"/>
              <a:t>регистрационные сборы, государственные пошлины и другие аналогичные расходы, произведенные в связи с приобретением объекта непроизведенных активов;</a:t>
            </a:r>
          </a:p>
          <a:p>
            <a:pPr algn="just"/>
            <a:r>
              <a:rPr lang="ru-RU" sz="1400" dirty="0"/>
              <a:t>суммы вознаграждений, уплачиваемых посреднической организации, через которую приобретен объект непроизведенных активов</a:t>
            </a:r>
            <a:r>
              <a:rPr lang="ru-RU" sz="1400" dirty="0" smtClean="0"/>
              <a:t>;</a:t>
            </a:r>
            <a:endParaRPr lang="en-US" sz="1400" dirty="0" smtClean="0"/>
          </a:p>
          <a:p>
            <a:pPr indent="342900" algn="just">
              <a:spcBef>
                <a:spcPts val="1100"/>
              </a:spcBef>
              <a:spcAft>
                <a:spcPts val="0"/>
              </a:spcAft>
            </a:pPr>
            <a:r>
              <a:rPr lang="ru-RU" sz="1400" dirty="0">
                <a:latin typeface="+mj-lt"/>
                <a:ea typeface="Times New Roman" panose="02020603050405020304" pitchFamily="18" charset="0"/>
                <a:cs typeface="Calibri" panose="020F0502020204030204" pitchFamily="34" charset="0"/>
              </a:rPr>
              <a:t>затраты на информационные и консультационные услуги, связанные с приобретением объекта непроизведенных активов;</a:t>
            </a:r>
          </a:p>
          <a:p>
            <a:pPr indent="342900" algn="just">
              <a:spcBef>
                <a:spcPts val="1100"/>
              </a:spcBef>
              <a:spcAft>
                <a:spcPts val="0"/>
              </a:spcAft>
            </a:pPr>
            <a:r>
              <a:rPr lang="ru-RU" sz="1400" dirty="0">
                <a:latin typeface="+mj-lt"/>
                <a:ea typeface="Times New Roman" panose="02020603050405020304" pitchFamily="18" charset="0"/>
                <a:cs typeface="Calibri" panose="020F0502020204030204" pitchFamily="34" charset="0"/>
              </a:rPr>
              <a:t>иные затраты, непосредственно связанные с приобретением объекта непроизведенных активов.</a:t>
            </a:r>
          </a:p>
          <a:p>
            <a:pPr indent="342900" algn="just">
              <a:spcBef>
                <a:spcPts val="1100"/>
              </a:spcBef>
              <a:spcAft>
                <a:spcPts val="0"/>
              </a:spcAft>
            </a:pPr>
            <a:r>
              <a:rPr lang="ru-RU" sz="1400" dirty="0">
                <a:latin typeface="+mj-lt"/>
                <a:ea typeface="Times New Roman" panose="02020603050405020304" pitchFamily="18" charset="0"/>
                <a:cs typeface="Calibri" panose="020F0502020204030204" pitchFamily="34" charset="0"/>
              </a:rPr>
              <a:t>В первоначальную стоимость объекта непроизведенных активов административные, общехозяйственные и иные аналогичные расходы, а также расходы, связанные с приведением объектов непроизведенных активов в состояние, пригодное для использования, не включаются и отражаются в составе расходов текущего периода</a:t>
            </a:r>
            <a:r>
              <a:rPr lang="ru-RU" sz="1400" dirty="0" smtClean="0">
                <a:latin typeface="+mj-lt"/>
                <a:ea typeface="Times New Roman" panose="02020603050405020304" pitchFamily="18" charset="0"/>
                <a:cs typeface="Calibri" panose="020F0502020204030204" pitchFamily="34" charset="0"/>
              </a:rPr>
              <a:t>.</a:t>
            </a:r>
            <a:endParaRPr lang="en-US" sz="1400" dirty="0" smtClean="0">
              <a:latin typeface="+mj-lt"/>
              <a:ea typeface="Times New Roman" panose="02020603050405020304" pitchFamily="18" charset="0"/>
              <a:cs typeface="Calibri" panose="020F0502020204030204" pitchFamily="34" charset="0"/>
            </a:endParaRPr>
          </a:p>
          <a:p>
            <a:pPr algn="just"/>
            <a:endParaRPr lang="ru-RU" sz="1400" dirty="0"/>
          </a:p>
          <a:p>
            <a:pPr indent="342900" algn="just">
              <a:spcBef>
                <a:spcPts val="1100"/>
              </a:spcBef>
              <a:spcAft>
                <a:spcPts val="0"/>
              </a:spcAft>
            </a:pPr>
            <a:endParaRPr lang="ru-RU" dirty="0">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 xmlns:p14="http://schemas.microsoft.com/office/powerpoint/2010/main" val="1115340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268760"/>
            <a:ext cx="7776864" cy="6265818"/>
          </a:xfrm>
          <a:prstGeom prst="rect">
            <a:avLst/>
          </a:prstGeom>
        </p:spPr>
        <p:txBody>
          <a:bodyPr wrap="square">
            <a:spAutoFit/>
          </a:bodyPr>
          <a:lstStyle/>
          <a:p>
            <a:pPr indent="342900" algn="just">
              <a:spcBef>
                <a:spcPts val="1100"/>
              </a:spcBef>
              <a:spcAft>
                <a:spcPts val="0"/>
              </a:spcAft>
            </a:pPr>
            <a:r>
              <a:rPr lang="ru-RU" sz="1400" dirty="0" smtClean="0">
                <a:latin typeface="+mj-lt"/>
                <a:ea typeface="Times New Roman" panose="02020603050405020304" pitchFamily="18" charset="0"/>
                <a:cs typeface="Calibri" panose="020F0502020204030204" pitchFamily="34" charset="0"/>
              </a:rPr>
              <a:t> Оценка </a:t>
            </a:r>
            <a:r>
              <a:rPr lang="ru-RU" sz="1400" dirty="0">
                <a:latin typeface="+mj-lt"/>
                <a:ea typeface="Times New Roman" panose="02020603050405020304" pitchFamily="18" charset="0"/>
                <a:cs typeface="Calibri" panose="020F0502020204030204" pitchFamily="34" charset="0"/>
              </a:rPr>
              <a:t>первоначальной стоимости объекта непроизведенных активов, стоимость которого при приобретении выражена в иностранной валюте, производится в валюте Российской Федерации - рублевом эквиваленте, исчисленном на дату принятия объекта непроизведенных активов к бухгалтерскому учету. В случае перечисления согласно контрактам (договорам) предварительных платежей (авансов) в иностранной валюте в части фактически произведенных расходов исчисление рублевого эквивалента осуществляется на дату перечисления таких авансов. При этом исчисление рублевого эквивалента в части указанных расходов (затрат), оставшихся неоплаченными в иностранной валюте на дату признания объекта непроизведенных активов, осуществляется на дату признания соответствующего объекта непроизведенных активов.</a:t>
            </a:r>
            <a:endParaRPr lang="en-US" sz="1400" dirty="0">
              <a:latin typeface="+mj-lt"/>
              <a:ea typeface="Times New Roman" panose="02020603050405020304" pitchFamily="18" charset="0"/>
              <a:cs typeface="Calibri" panose="020F0502020204030204" pitchFamily="34" charset="0"/>
            </a:endParaRPr>
          </a:p>
          <a:p>
            <a:pPr algn="just"/>
            <a:r>
              <a:rPr lang="ru-RU" sz="1400" dirty="0" smtClean="0">
                <a:latin typeface="+mj-lt"/>
              </a:rPr>
              <a:t>        После </a:t>
            </a:r>
            <a:r>
              <a:rPr lang="ru-RU" sz="1400" dirty="0">
                <a:latin typeface="+mj-lt"/>
              </a:rPr>
              <a:t>признания объекта непроизведенных активов положительные или отрицательные курсовые (счетные) разницы, связанные с оплатой оставшейся неоплаченной на дату признания объекта непроизведенных активов задолженности по расходам (затратам), включенным в объем фактически произведенных затрат, относятся на финансовый результат текущего периода</a:t>
            </a:r>
            <a:r>
              <a:rPr lang="ru-RU" sz="1400" dirty="0" smtClean="0">
                <a:latin typeface="+mj-lt"/>
              </a:rPr>
              <a:t>.</a:t>
            </a:r>
            <a:endParaRPr lang="en-US" sz="1400" dirty="0" smtClean="0">
              <a:latin typeface="+mj-lt"/>
            </a:endParaRPr>
          </a:p>
          <a:p>
            <a:pPr algn="just"/>
            <a:r>
              <a:rPr lang="en-US" sz="1400" dirty="0" smtClean="0"/>
              <a:t>       </a:t>
            </a:r>
            <a:r>
              <a:rPr lang="ru-RU" sz="1400" dirty="0" smtClean="0"/>
              <a:t> Если </a:t>
            </a:r>
            <a:r>
              <a:rPr lang="ru-RU" sz="1400" dirty="0"/>
              <a:t>договором на приобретение предусмотрена отсрочка платежа по объекту непроизведенных активов на период, превышающий 12 месяцев, то разница между стоимостью при оплате без отсрочки платежа и стоимостью при оплате с учетом отсрочки платежа признается в качестве расходов на уплату процентов, за исключением случаев, когда такие проценты включаются в первоначальную стоимость объекта непроизведенных активов в </a:t>
            </a:r>
            <a:r>
              <a:rPr lang="ru-RU" sz="1400" dirty="0" smtClean="0"/>
              <a:t>соответствии</a:t>
            </a:r>
            <a:r>
              <a:rPr lang="en-US" sz="1400" dirty="0" smtClean="0"/>
              <a:t> </a:t>
            </a:r>
            <a:r>
              <a:rPr lang="ru-RU" sz="1400" dirty="0"/>
              <a:t>с требованиями, предусмотренными другими нормативными правовыми актами, регулирующими ведение бухгалтерского учета и составление бухгалтерской (финансовой) отчетности.</a:t>
            </a:r>
          </a:p>
          <a:p>
            <a:pPr algn="just"/>
            <a:r>
              <a:rPr lang="ru-RU" sz="1400" dirty="0" smtClean="0"/>
              <a:t>       Признание </a:t>
            </a:r>
            <a:r>
              <a:rPr lang="ru-RU" sz="1400" dirty="0"/>
              <a:t>затрат в составе первоначальной стоимости объекта непроизведенных активов прекращается, когда объект находится в состоянии, пригодном для использования по назначению.</a:t>
            </a:r>
          </a:p>
          <a:p>
            <a:pPr algn="just"/>
            <a:r>
              <a:rPr lang="ru-RU" sz="1400" dirty="0"/>
              <a:t>Затраты, понесенные при использовании, обслуживании объекта непроизведенных активов, отражаются в составе расходов текущего периода. </a:t>
            </a:r>
            <a:endParaRPr lang="en-US" sz="1400" dirty="0" smtClean="0"/>
          </a:p>
          <a:p>
            <a:endParaRPr lang="en-US" sz="1400" dirty="0"/>
          </a:p>
          <a:p>
            <a:endParaRPr lang="en-US" sz="1400" dirty="0" smtClean="0">
              <a:latin typeface="+mj-lt"/>
            </a:endParaRPr>
          </a:p>
          <a:p>
            <a:endParaRPr lang="ru-RU" sz="1400" dirty="0">
              <a:latin typeface="+mj-lt"/>
            </a:endParaRPr>
          </a:p>
          <a:p>
            <a:pPr indent="342900" algn="just">
              <a:spcBef>
                <a:spcPts val="1100"/>
              </a:spcBef>
              <a:spcAft>
                <a:spcPts val="0"/>
              </a:spcAft>
            </a:pPr>
            <a:endParaRPr lang="ru-RU" sz="1400" dirty="0">
              <a:latin typeface="+mj-lt"/>
              <a:ea typeface="Times New Roman" panose="02020603050405020304" pitchFamily="18" charset="0"/>
              <a:cs typeface="Calibri" panose="020F0502020204030204" pitchFamily="34" charset="0"/>
            </a:endParaRPr>
          </a:p>
        </p:txBody>
      </p:sp>
    </p:spTree>
    <p:extLst>
      <p:ext uri="{BB962C8B-B14F-4D97-AF65-F5344CB8AC3E}">
        <p14:creationId xmlns="" xmlns:p14="http://schemas.microsoft.com/office/powerpoint/2010/main" val="342833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124744"/>
            <a:ext cx="8064896" cy="6268770"/>
          </a:xfrm>
          <a:prstGeom prst="rect">
            <a:avLst/>
          </a:prstGeom>
        </p:spPr>
        <p:txBody>
          <a:bodyPr wrap="square">
            <a:spAutoFit/>
          </a:bodyPr>
          <a:lstStyle/>
          <a:p>
            <a:pPr algn="just"/>
            <a:r>
              <a:rPr lang="ru-RU" sz="1400" dirty="0" smtClean="0"/>
              <a:t>        Изменение </a:t>
            </a:r>
            <a:r>
              <a:rPr lang="ru-RU" sz="1400" dirty="0"/>
              <a:t>первоначальной стоимости объекта непроизведенных активов после его признания в бухгалтерском учете возможно только в случаях, предусмотренных настоящим Стандартом, другими применяемыми нормативными правовыми актами, регулирующими ведение бухгалтерского учета и составление бухгалтерской (финансовой) отчетности (в случаях частичной ликвидации, обесценения и </a:t>
            </a:r>
            <a:r>
              <a:rPr lang="ru-RU" sz="1400" dirty="0" smtClean="0"/>
              <a:t>переоценки </a:t>
            </a:r>
            <a:r>
              <a:rPr lang="ru-RU" sz="1400" dirty="0"/>
              <a:t>объектов непроизведенных активов).</a:t>
            </a:r>
          </a:p>
          <a:p>
            <a:pPr algn="just"/>
            <a:r>
              <a:rPr lang="ru-RU" sz="1400" dirty="0"/>
              <a:t> </a:t>
            </a:r>
            <a:r>
              <a:rPr lang="ru-RU" sz="1400" dirty="0" smtClean="0"/>
              <a:t>       Первоначальной </a:t>
            </a:r>
            <a:r>
              <a:rPr lang="ru-RU" sz="1400" dirty="0"/>
              <a:t>стоимостью объекта непроизведенных активов, приобретаемого путем обменной операции в обмен на иные активы, за исключением денежных средств (их эквивалентов), является его справедливая стоимость на дату приобретения, за исключением случаев, когда обменная операция не носит коммерческий характер или когда справедливую стоимость полученного актива и переданного актива невозможно достоверно </a:t>
            </a:r>
            <a:r>
              <a:rPr lang="ru-RU" sz="1400" dirty="0" smtClean="0"/>
              <a:t>оценить.</a:t>
            </a:r>
          </a:p>
          <a:p>
            <a:pPr algn="just"/>
            <a:r>
              <a:rPr lang="ru-RU" sz="1400" dirty="0"/>
              <a:t> </a:t>
            </a:r>
            <a:r>
              <a:rPr lang="ru-RU" sz="1400" dirty="0" smtClean="0"/>
              <a:t>       В случае если обменная операция не носит коммерческий характер или справедливую стоимость ни полученного актива, ни переданного актива невозможно достоверно оценить, оценка первоначальной стоимости полученного актива производится на основании остаточной стоимости переданного взамен актива.</a:t>
            </a:r>
            <a:endParaRPr lang="en-US" sz="1400" dirty="0" smtClean="0"/>
          </a:p>
          <a:p>
            <a:pPr algn="just"/>
            <a:r>
              <a:rPr lang="ru-RU" sz="1400" dirty="0" smtClean="0"/>
              <a:t>        Первоначальной </a:t>
            </a:r>
            <a:r>
              <a:rPr lang="ru-RU" sz="1400" dirty="0"/>
              <a:t>стоимостью объекта непроизведенных активов, приобретенного в результате необменной операции, является его справедливая стоимость на дату приобретения.</a:t>
            </a:r>
          </a:p>
          <a:p>
            <a:pPr algn="just"/>
            <a:r>
              <a:rPr lang="ru-RU" sz="1400" dirty="0"/>
              <a:t> </a:t>
            </a:r>
            <a:r>
              <a:rPr lang="ru-RU" sz="1400" dirty="0" smtClean="0"/>
              <a:t>       В </a:t>
            </a:r>
            <a:r>
              <a:rPr lang="ru-RU" sz="1400" dirty="0"/>
              <a:t>случае если объект непроизведенных активов, приобретенный путем необменной операции, не может быть оценен по справедливой стоимости, оценка его первоначальной стоимости производится на основании остаточной стоимости переданного взамен актива. В случае если данные об остаточной стоимости передаваемого взамен актива недоступны (на дату передачи актива неизвестны), либо на дату передачи остаточная стоимость передаваемого взамен актива нулевая, субъектом учета отражается приобретенный путем такой обменной операции актив в составе непроизведенных активов в условной оценке, равной одному рублю.</a:t>
            </a:r>
          </a:p>
          <a:p>
            <a:pPr algn="just"/>
            <a:r>
              <a:rPr lang="ru-RU" sz="1400" dirty="0"/>
              <a:t> </a:t>
            </a:r>
            <a:r>
              <a:rPr lang="ru-RU" sz="1400" dirty="0" smtClean="0"/>
              <a:t>      Объекты </a:t>
            </a:r>
            <a:r>
              <a:rPr lang="ru-RU" sz="1400" dirty="0"/>
              <a:t>непроизведенных активов, полученные субъектом учета от собственника (учредителя), подлежат первоначальному признанию в оценке собственника (учредителя), то есть по стоимости, отраженной в передаточных документах.</a:t>
            </a:r>
          </a:p>
          <a:p>
            <a:pPr algn="just"/>
            <a:endParaRPr lang="ru-RU" sz="1400" dirty="0"/>
          </a:p>
          <a:p>
            <a:pPr algn="just"/>
            <a:endParaRPr lang="ru-RU" sz="1400" dirty="0"/>
          </a:p>
        </p:txBody>
      </p:sp>
    </p:spTree>
    <p:extLst>
      <p:ext uri="{BB962C8B-B14F-4D97-AF65-F5344CB8AC3E}">
        <p14:creationId xmlns="" xmlns:p14="http://schemas.microsoft.com/office/powerpoint/2010/main" val="1636487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1268760"/>
            <a:ext cx="7848872" cy="4393510"/>
          </a:xfrm>
          <a:prstGeom prst="rect">
            <a:avLst/>
          </a:prstGeom>
        </p:spPr>
        <p:txBody>
          <a:bodyPr wrap="square">
            <a:spAutoFit/>
          </a:bodyPr>
          <a:lstStyle/>
          <a:p>
            <a:pPr algn="ctr">
              <a:spcAft>
                <a:spcPts val="0"/>
              </a:spcAft>
            </a:pPr>
            <a:r>
              <a:rPr lang="ru-RU" sz="1400" b="1" dirty="0" smtClean="0">
                <a:ea typeface="Times New Roman" panose="02020603050405020304" pitchFamily="18" charset="0"/>
                <a:cs typeface="Calibri" panose="020F0502020204030204" pitchFamily="34" charset="0"/>
              </a:rPr>
              <a:t>Последующая </a:t>
            </a:r>
            <a:r>
              <a:rPr lang="ru-RU" sz="1400" b="1" dirty="0">
                <a:ea typeface="Times New Roman" panose="02020603050405020304" pitchFamily="18" charset="0"/>
                <a:cs typeface="Calibri" panose="020F0502020204030204" pitchFamily="34" charset="0"/>
              </a:rPr>
              <a:t>оценка объектов непроизведенных активов</a:t>
            </a:r>
          </a:p>
          <a:p>
            <a:pPr algn="ctr">
              <a:spcAft>
                <a:spcPts val="0"/>
              </a:spcAft>
            </a:pPr>
            <a:r>
              <a:rPr lang="ru-RU" sz="1400" dirty="0">
                <a:ea typeface="Times New Roman" panose="02020603050405020304" pitchFamily="18" charset="0"/>
                <a:cs typeface="Calibri" panose="020F0502020204030204" pitchFamily="34" charset="0"/>
              </a:rPr>
              <a:t> </a:t>
            </a:r>
            <a:endParaRPr lang="ru-RU" sz="1400" dirty="0" smtClean="0">
              <a:ea typeface="Times New Roman" panose="02020603050405020304" pitchFamily="18" charset="0"/>
              <a:cs typeface="Calibri" panose="020F0502020204030204" pitchFamily="34" charset="0"/>
            </a:endParaRPr>
          </a:p>
          <a:p>
            <a:pPr indent="342900" algn="just">
              <a:spcAft>
                <a:spcPts val="0"/>
              </a:spcAft>
            </a:pPr>
            <a:r>
              <a:rPr lang="ru-RU" sz="1400" dirty="0">
                <a:ea typeface="Times New Roman" panose="02020603050405020304" pitchFamily="18" charset="0"/>
                <a:cs typeface="Calibri" panose="020F0502020204030204" pitchFamily="34" charset="0"/>
              </a:rPr>
              <a:t> </a:t>
            </a:r>
            <a:r>
              <a:rPr lang="ru-RU" sz="1400" dirty="0" smtClean="0">
                <a:ea typeface="Times New Roman" panose="02020603050405020304" pitchFamily="18" charset="0"/>
                <a:cs typeface="Calibri" panose="020F0502020204030204" pitchFamily="34" charset="0"/>
              </a:rPr>
              <a:t>    Затраты на реконструкцию, модернизацию (поверхностное улучшение земель, мелиорацию, ирригацию, спрямление русла, иные аналогичные мероприятия), а также на замещение объектов непроизведенных активов отражаются в составе расходов текущего периода.</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 </a:t>
            </a:r>
            <a:r>
              <a:rPr lang="ru-RU" sz="1400" dirty="0" smtClean="0">
                <a:ea typeface="Times New Roman" panose="02020603050405020304" pitchFamily="18" charset="0"/>
                <a:cs typeface="Calibri" panose="020F0502020204030204" pitchFamily="34" charset="0"/>
              </a:rPr>
              <a:t>    После </a:t>
            </a:r>
            <a:r>
              <a:rPr lang="ru-RU" sz="1400" dirty="0">
                <a:ea typeface="Times New Roman" panose="02020603050405020304" pitchFamily="18" charset="0"/>
                <a:cs typeface="Calibri" panose="020F0502020204030204" pitchFamily="34" charset="0"/>
              </a:rPr>
              <a:t>признания в бухгалтерском учете актива в качестве объекта непроизведенных активов его учет осуществляется по балансовой стоимости.</a:t>
            </a:r>
          </a:p>
          <a:p>
            <a:pPr indent="342900" algn="just">
              <a:spcBef>
                <a:spcPts val="1100"/>
              </a:spcBef>
              <a:spcAft>
                <a:spcPts val="0"/>
              </a:spcAft>
            </a:pPr>
            <a:r>
              <a:rPr lang="ru-RU" sz="1400" dirty="0" smtClean="0">
                <a:ea typeface="Times New Roman" panose="02020603050405020304" pitchFamily="18" charset="0"/>
                <a:cs typeface="Calibri" panose="020F0502020204030204" pitchFamily="34" charset="0"/>
              </a:rPr>
              <a:t>    Суммы </a:t>
            </a:r>
            <a:r>
              <a:rPr lang="ru-RU" sz="1400" dirty="0">
                <a:ea typeface="Times New Roman" panose="02020603050405020304" pitchFamily="18" charset="0"/>
                <a:cs typeface="Calibri" panose="020F0502020204030204" pitchFamily="34" charset="0"/>
              </a:rPr>
              <a:t>накопленных убытков от обесценения объектов непроизведенных активов отражаются в бухгалтерском учете обособленно.</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 </a:t>
            </a:r>
            <a:r>
              <a:rPr lang="ru-RU" sz="1400" dirty="0" smtClean="0">
                <a:ea typeface="Times New Roman" panose="02020603050405020304" pitchFamily="18" charset="0"/>
                <a:cs typeface="Calibri" panose="020F0502020204030204" pitchFamily="34" charset="0"/>
              </a:rPr>
              <a:t>   Переоценка </a:t>
            </a:r>
            <a:r>
              <a:rPr lang="ru-RU" sz="1400" dirty="0">
                <a:ea typeface="Times New Roman" panose="02020603050405020304" pitchFamily="18" charset="0"/>
                <a:cs typeface="Calibri" panose="020F0502020204030204" pitchFamily="34" charset="0"/>
              </a:rPr>
              <a:t>объектов непроизведенных активов, относящихся ко всем группам, кроме группы </a:t>
            </a:r>
            <a:r>
              <a:rPr lang="ru-RU" sz="1400" dirty="0" smtClean="0">
                <a:ea typeface="Times New Roman" panose="02020603050405020304" pitchFamily="18" charset="0"/>
                <a:cs typeface="Calibri" panose="020F0502020204030204" pitchFamily="34" charset="0"/>
              </a:rPr>
              <a:t>«Земля </a:t>
            </a:r>
            <a:r>
              <a:rPr lang="ru-RU" sz="1400" dirty="0">
                <a:ea typeface="Times New Roman" panose="02020603050405020304" pitchFamily="18" charset="0"/>
                <a:cs typeface="Calibri" panose="020F0502020204030204" pitchFamily="34" charset="0"/>
              </a:rPr>
              <a:t>(земельные участки</a:t>
            </a:r>
            <a:r>
              <a:rPr lang="ru-RU" sz="1400" dirty="0" smtClean="0">
                <a:ea typeface="Times New Roman" panose="02020603050405020304" pitchFamily="18" charset="0"/>
                <a:cs typeface="Calibri" panose="020F0502020204030204" pitchFamily="34" charset="0"/>
              </a:rPr>
              <a:t>)», </a:t>
            </a:r>
            <a:r>
              <a:rPr lang="ru-RU" sz="1400" dirty="0">
                <a:ea typeface="Times New Roman" panose="02020603050405020304" pitchFamily="18" charset="0"/>
                <a:cs typeface="Calibri" panose="020F0502020204030204" pitchFamily="34" charset="0"/>
              </a:rPr>
              <a:t>производится до справедливой стоимости, определяемой как сумма дисконтированных будущих денежных поступлений без учета предоставляемых льгот, связанных с пользованием объектами непроизведенных активов (поступления от выдачи разрешений, лицензий, будущие налоговые и иные поступления от предоставления права пользования перечисленными группами активов).</a:t>
            </a:r>
          </a:p>
          <a:p>
            <a:pPr algn="just"/>
            <a:r>
              <a:rPr lang="ru-RU" sz="1400" dirty="0" smtClean="0">
                <a:ea typeface="Calibri" panose="020F0502020204030204" pitchFamily="34" charset="0"/>
              </a:rPr>
              <a:t>          </a:t>
            </a:r>
            <a:r>
              <a:rPr lang="ru-RU" sz="1400" dirty="0">
                <a:ea typeface="Calibri" panose="020F0502020204030204" pitchFamily="34" charset="0"/>
              </a:rPr>
              <a:t>Переоценка объектов непроизведенных активов, относящихся к группе </a:t>
            </a:r>
            <a:r>
              <a:rPr lang="ru-RU" sz="1400" dirty="0" smtClean="0">
                <a:ea typeface="Calibri" panose="020F0502020204030204" pitchFamily="34" charset="0"/>
              </a:rPr>
              <a:t>«Земля </a:t>
            </a:r>
            <a:r>
              <a:rPr lang="ru-RU" sz="1400" dirty="0">
                <a:ea typeface="Calibri" panose="020F0502020204030204" pitchFamily="34" charset="0"/>
              </a:rPr>
              <a:t>(земельные участки</a:t>
            </a:r>
            <a:r>
              <a:rPr lang="ru-RU" sz="1400" dirty="0" smtClean="0">
                <a:ea typeface="Calibri" panose="020F0502020204030204" pitchFamily="34" charset="0"/>
              </a:rPr>
              <a:t>)», </a:t>
            </a:r>
            <a:r>
              <a:rPr lang="ru-RU" sz="1400" dirty="0">
                <a:ea typeface="Calibri" panose="020F0502020204030204" pitchFamily="34" charset="0"/>
              </a:rPr>
              <a:t>производится до справедливой стоимости, в качестве которой используется кадастровая стоимость. </a:t>
            </a:r>
            <a:endParaRPr lang="ru-RU" sz="1400" dirty="0"/>
          </a:p>
        </p:txBody>
      </p:sp>
    </p:spTree>
    <p:extLst>
      <p:ext uri="{BB962C8B-B14F-4D97-AF65-F5344CB8AC3E}">
        <p14:creationId xmlns="" xmlns:p14="http://schemas.microsoft.com/office/powerpoint/2010/main" val="1786200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052736"/>
            <a:ext cx="7920880" cy="6186309"/>
          </a:xfrm>
          <a:prstGeom prst="rect">
            <a:avLst/>
          </a:prstGeom>
        </p:spPr>
        <p:txBody>
          <a:bodyPr wrap="square">
            <a:spAutoFit/>
          </a:bodyPr>
          <a:lstStyle/>
          <a:p>
            <a:pPr algn="just"/>
            <a:r>
              <a:rPr lang="ru-RU" sz="1400" dirty="0" smtClean="0"/>
              <a:t>       Изменение </a:t>
            </a:r>
            <a:r>
              <a:rPr lang="ru-RU" sz="1400" dirty="0"/>
              <a:t>переоцененной стоимости объектов непроизведенных активов, относящихся к группе </a:t>
            </a:r>
            <a:r>
              <a:rPr lang="ru-RU" sz="1400" dirty="0" smtClean="0"/>
              <a:t>«Земля </a:t>
            </a:r>
            <a:r>
              <a:rPr lang="ru-RU" sz="1400" dirty="0"/>
              <a:t>(земельные участки</a:t>
            </a:r>
            <a:r>
              <a:rPr lang="ru-RU" sz="1400" dirty="0" smtClean="0"/>
              <a:t>)», </a:t>
            </a:r>
            <a:r>
              <a:rPr lang="ru-RU" sz="1400" dirty="0"/>
              <a:t>производится в результате проведения государственной кадастровой переоценки или внесения изменений в государственный кадастр земельных участков в соответствии с законодательством Российской Федерации.</a:t>
            </a:r>
          </a:p>
          <a:p>
            <a:pPr algn="just"/>
            <a:r>
              <a:rPr lang="ru-RU" sz="1400" dirty="0" smtClean="0"/>
              <a:t>       Учет </a:t>
            </a:r>
            <a:r>
              <a:rPr lang="ru-RU" sz="1400" dirty="0"/>
              <a:t>объекта непроизведенных активов по переоцененной стоимости ведется на протяжении всего периода пользования земельным участком до момента перевода такого объекта в иную категорию объектов бухгалтерского учета в связи с его </a:t>
            </a:r>
            <a:r>
              <a:rPr lang="ru-RU" sz="1400" dirty="0" err="1"/>
              <a:t>реклассификацией</a:t>
            </a:r>
            <a:r>
              <a:rPr lang="ru-RU" sz="1400" dirty="0"/>
              <a:t>.</a:t>
            </a:r>
          </a:p>
          <a:p>
            <a:pPr algn="just"/>
            <a:r>
              <a:rPr lang="ru-RU" sz="1400" dirty="0"/>
              <a:t> </a:t>
            </a:r>
            <a:r>
              <a:rPr lang="ru-RU" sz="1400" dirty="0" smtClean="0"/>
              <a:t>      Сумма </a:t>
            </a:r>
            <a:r>
              <a:rPr lang="ru-RU" sz="1400" dirty="0"/>
              <a:t>переоценки объекта непроизведенных активов относится на финансовый результат в качестве доходов или расходов текущего периода.</a:t>
            </a:r>
          </a:p>
          <a:p>
            <a:pPr algn="just"/>
            <a:r>
              <a:rPr lang="ru-RU" sz="1400" dirty="0"/>
              <a:t> </a:t>
            </a:r>
            <a:r>
              <a:rPr lang="ru-RU" sz="1400" dirty="0" smtClean="0"/>
              <a:t>      </a:t>
            </a:r>
            <a:r>
              <a:rPr lang="ru-RU" sz="1400" dirty="0"/>
              <a:t>Переоценка стоимости объектов непроизведенных активов производится ежегодно.</a:t>
            </a:r>
          </a:p>
          <a:p>
            <a:pPr algn="just"/>
            <a:r>
              <a:rPr lang="ru-RU" sz="1400" dirty="0"/>
              <a:t> </a:t>
            </a:r>
            <a:r>
              <a:rPr lang="ru-RU" sz="1400" dirty="0" smtClean="0"/>
              <a:t>     Объекты </a:t>
            </a:r>
            <a:r>
              <a:rPr lang="ru-RU" sz="1400" dirty="0"/>
              <a:t>непроизведенных активов, предназначенные для отчуждения не в пользу организаций бюджетной сферы, отражаются в бухгалтерском учете и бухгалтерской (финансовой) отчетности субъекта учета обособленно по справедливой стоимости, определяемой методом рыночных цен. Результаты такой переоценки до справедливой стоимости отражаются в отчетности обособленно в составе доходов и расходов текущего периода.</a:t>
            </a:r>
          </a:p>
          <a:p>
            <a:pPr algn="just"/>
            <a:r>
              <a:rPr lang="ru-RU" sz="1400" dirty="0" smtClean="0"/>
              <a:t>        </a:t>
            </a:r>
            <a:r>
              <a:rPr lang="ru-RU" sz="1400" dirty="0"/>
              <a:t>Объекты непроизведенных активов не </a:t>
            </a:r>
            <a:r>
              <a:rPr lang="ru-RU" sz="1400" dirty="0" smtClean="0"/>
              <a:t>амортизируются.</a:t>
            </a:r>
          </a:p>
          <a:p>
            <a:pPr algn="just"/>
            <a:r>
              <a:rPr lang="ru-RU" sz="1400" b="1" dirty="0" smtClean="0"/>
              <a:t>                           </a:t>
            </a:r>
          </a:p>
          <a:p>
            <a:pPr algn="ctr"/>
            <a:r>
              <a:rPr lang="ru-RU" sz="1400" b="1" dirty="0"/>
              <a:t> </a:t>
            </a:r>
            <a:r>
              <a:rPr lang="ru-RU" sz="1400" b="1" dirty="0" smtClean="0"/>
              <a:t>                       Обесценение </a:t>
            </a:r>
            <a:r>
              <a:rPr lang="ru-RU" sz="1400" b="1" dirty="0"/>
              <a:t>объектов непроизведенных активов</a:t>
            </a:r>
          </a:p>
          <a:p>
            <a:pPr algn="just"/>
            <a:r>
              <a:rPr lang="ru-RU" sz="1400" dirty="0"/>
              <a:t> </a:t>
            </a:r>
          </a:p>
          <a:p>
            <a:pPr algn="just"/>
            <a:r>
              <a:rPr lang="ru-RU" sz="1400" dirty="0"/>
              <a:t> </a:t>
            </a:r>
            <a:r>
              <a:rPr lang="ru-RU" sz="1400" dirty="0" smtClean="0"/>
              <a:t>       Для </a:t>
            </a:r>
            <a:r>
              <a:rPr lang="ru-RU" sz="1400" dirty="0"/>
              <a:t>определения признаков обесценения объекта непроизведенных активов субъектом учета применяются положения федерального </a:t>
            </a:r>
            <a:r>
              <a:rPr lang="ru-RU" sz="1400" dirty="0" smtClean="0"/>
              <a:t>стандарта бухгалтерского </a:t>
            </a:r>
            <a:r>
              <a:rPr lang="ru-RU" sz="1400" dirty="0"/>
              <a:t>учета для организаций государственного сектора </a:t>
            </a:r>
            <a:r>
              <a:rPr lang="ru-RU" sz="1400" dirty="0" smtClean="0"/>
              <a:t>«Обесценение активов», утвержденного приказом Министерства финансов Российской Федерации от 31.12.2016 № 259н.</a:t>
            </a:r>
            <a:endParaRPr lang="ru-RU" sz="1400" dirty="0"/>
          </a:p>
          <a:p>
            <a:pPr indent="342900" algn="just">
              <a:spcAft>
                <a:spcPts val="0"/>
              </a:spcAft>
            </a:pPr>
            <a:r>
              <a:rPr lang="ru-RU" sz="1400" dirty="0"/>
              <a:t> </a:t>
            </a:r>
            <a:r>
              <a:rPr lang="ru-RU" sz="1400" dirty="0" smtClean="0"/>
              <a:t>      Обесценение </a:t>
            </a:r>
            <a:r>
              <a:rPr lang="ru-RU" sz="1400" dirty="0"/>
              <a:t>или утрата объекта непроизведенных активов являются отдельными экономическими событиями и учитываются </a:t>
            </a:r>
            <a:r>
              <a:rPr lang="ru-RU" sz="1400" dirty="0" smtClean="0"/>
              <a:t>отдельно. Признание </a:t>
            </a:r>
            <a:r>
              <a:rPr lang="ru-RU" sz="1400" dirty="0"/>
              <a:t>обесценения объекта непроизведенных </a:t>
            </a:r>
            <a:r>
              <a:rPr lang="ru-RU" sz="1400" dirty="0" smtClean="0"/>
              <a:t>активов </a:t>
            </a:r>
            <a:r>
              <a:rPr lang="ru-RU" sz="1400" dirty="0">
                <a:ea typeface="Times New Roman" panose="02020603050405020304" pitchFamily="18" charset="0"/>
                <a:cs typeface="Calibri" panose="020F0502020204030204" pitchFamily="34" charset="0"/>
              </a:rPr>
              <a:t>осуществляется в соответствии с Федеральным </a:t>
            </a:r>
            <a:r>
              <a:rPr lang="ru-RU" sz="1400" dirty="0" smtClean="0">
                <a:ea typeface="Times New Roman" panose="02020603050405020304" pitchFamily="18" charset="0"/>
                <a:cs typeface="Calibri" panose="020F0502020204030204" pitchFamily="34" charset="0"/>
              </a:rPr>
              <a:t>стандартом «Обесценение активов».</a:t>
            </a:r>
            <a:r>
              <a:rPr lang="ru-RU" sz="1400" dirty="0" smtClean="0"/>
              <a:t> </a:t>
            </a:r>
          </a:p>
          <a:p>
            <a:endParaRPr lang="ru-RU" dirty="0"/>
          </a:p>
        </p:txBody>
      </p:sp>
    </p:spTree>
    <p:extLst>
      <p:ext uri="{BB962C8B-B14F-4D97-AF65-F5344CB8AC3E}">
        <p14:creationId xmlns="" xmlns:p14="http://schemas.microsoft.com/office/powerpoint/2010/main" val="3642518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Схема 8"/>
          <p:cNvGraphicFramePr/>
          <p:nvPr>
            <p:extLst>
              <p:ext uri="{D42A27DB-BD31-4B8C-83A1-F6EECF244321}">
                <p14:modId xmlns="" xmlns:p14="http://schemas.microsoft.com/office/powerpoint/2010/main" val="1912818005"/>
              </p:ext>
            </p:extLst>
          </p:nvPr>
        </p:nvGraphicFramePr>
        <p:xfrm>
          <a:off x="755576" y="2204864"/>
          <a:ext cx="7992888" cy="431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0" name="Группа 9"/>
          <p:cNvGrpSpPr/>
          <p:nvPr/>
        </p:nvGrpSpPr>
        <p:grpSpPr>
          <a:xfrm>
            <a:off x="755576" y="1196753"/>
            <a:ext cx="8064893" cy="720080"/>
            <a:chOff x="80872" y="0"/>
            <a:chExt cx="1317698" cy="2048353"/>
          </a:xfrm>
        </p:grpSpPr>
        <p:sp>
          <p:nvSpPr>
            <p:cNvPr id="11" name="Скругленный прямоугольник 10"/>
            <p:cNvSpPr/>
            <p:nvPr/>
          </p:nvSpPr>
          <p:spPr>
            <a:xfrm>
              <a:off x="80872" y="0"/>
              <a:ext cx="1211812" cy="2048353"/>
            </a:xfrm>
            <a:prstGeom prst="roundRect">
              <a:avLst>
                <a:gd name="adj" fmla="val 10000"/>
              </a:avLst>
            </a:prstGeom>
            <a:ln>
              <a:solidFill>
                <a:schemeClr val="accent6">
                  <a:lumMod val="60000"/>
                  <a:lumOff val="40000"/>
                </a:schemeClr>
              </a:solidFill>
            </a:ln>
          </p:spPr>
          <p:style>
            <a:lnRef idx="2">
              <a:schemeClr val="accent1"/>
            </a:lnRef>
            <a:fillRef idx="1">
              <a:schemeClr val="lt1"/>
            </a:fillRef>
            <a:effectRef idx="0">
              <a:schemeClr val="accent1"/>
            </a:effectRef>
            <a:fontRef idx="minor">
              <a:schemeClr val="dk1"/>
            </a:fontRef>
          </p:style>
        </p:sp>
        <p:sp>
          <p:nvSpPr>
            <p:cNvPr id="12" name="Скругленный прямоугольник 4"/>
            <p:cNvSpPr/>
            <p:nvPr/>
          </p:nvSpPr>
          <p:spPr>
            <a:xfrm>
              <a:off x="80872" y="70985"/>
              <a:ext cx="1317698" cy="1977368"/>
            </a:xfrm>
            <a:prstGeom prst="rect">
              <a:avLst/>
            </a:prstGeom>
            <a:ln>
              <a:solidFill>
                <a:schemeClr val="accent6">
                  <a:lumMod val="60000"/>
                  <a:lumOff val="4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38100" tIns="38100" rIns="38100" bIns="38100" numCol="1" spcCol="1270" anchor="ctr" anchorCtr="0">
              <a:noAutofit/>
            </a:bodyPr>
            <a:lstStyle/>
            <a:p>
              <a:pPr algn="ctr" defTabSz="444500">
                <a:lnSpc>
                  <a:spcPct val="90000"/>
                </a:lnSpc>
                <a:spcBef>
                  <a:spcPct val="0"/>
                </a:spcBef>
                <a:spcAft>
                  <a:spcPct val="35000"/>
                </a:spcAft>
              </a:pPr>
              <a:r>
                <a:rPr lang="ru-RU" sz="1400" b="1" kern="1200" dirty="0" smtClean="0"/>
                <a:t>Прекращение признания (выбытие с бухгалтерского учета) </a:t>
              </a:r>
              <a:r>
                <a:rPr lang="ru-RU" sz="1400" b="1" dirty="0" smtClean="0"/>
                <a:t>объектов непроизведенных активов </a:t>
              </a:r>
              <a:endParaRPr lang="ru-RU" sz="1400" kern="1200" dirty="0"/>
            </a:p>
          </p:txBody>
        </p:sp>
      </p:grpSp>
      <p:sp>
        <p:nvSpPr>
          <p:cNvPr id="14" name="Стрелка вниз 13"/>
          <p:cNvSpPr/>
          <p:nvPr/>
        </p:nvSpPr>
        <p:spPr>
          <a:xfrm flipH="1">
            <a:off x="4355976" y="1988840"/>
            <a:ext cx="530345" cy="203546"/>
          </a:xfrm>
          <a:prstGeom prst="downArrow">
            <a:avLst/>
          </a:prstGeom>
          <a:solidFill>
            <a:schemeClr val="accent6">
              <a:lumMod val="60000"/>
              <a:lumOff val="4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Прямая со стрелкой 16"/>
          <p:cNvCxnSpPr/>
          <p:nvPr/>
        </p:nvCxnSpPr>
        <p:spPr>
          <a:xfrm flipH="1">
            <a:off x="2051721" y="2852936"/>
            <a:ext cx="1872206" cy="305034"/>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3923928" y="2852936"/>
            <a:ext cx="0" cy="288032"/>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3923928" y="2852936"/>
            <a:ext cx="1440160" cy="360040"/>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3923928" y="2852936"/>
            <a:ext cx="3528392" cy="288032"/>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51091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052736"/>
            <a:ext cx="7920880" cy="5752857"/>
          </a:xfrm>
          <a:prstGeom prst="rect">
            <a:avLst/>
          </a:prstGeom>
        </p:spPr>
        <p:txBody>
          <a:bodyPr wrap="square">
            <a:spAutoFit/>
          </a:bodyPr>
          <a:lstStyle/>
          <a:p>
            <a:pPr indent="342900" algn="just">
              <a:spcBef>
                <a:spcPts val="1100"/>
              </a:spcBef>
              <a:spcAft>
                <a:spcPts val="0"/>
              </a:spcAft>
            </a:pPr>
            <a:r>
              <a:rPr lang="ru-RU" sz="1400" dirty="0" smtClean="0">
                <a:latin typeface="+mj-lt"/>
                <a:ea typeface="Times New Roman" panose="02020603050405020304" pitchFamily="18" charset="0"/>
                <a:cs typeface="Calibri" panose="020F0502020204030204" pitchFamily="34" charset="0"/>
              </a:rPr>
              <a:t>При </a:t>
            </a:r>
            <a:r>
              <a:rPr lang="ru-RU" sz="1400" dirty="0">
                <a:latin typeface="+mj-lt"/>
                <a:ea typeface="Times New Roman" panose="02020603050405020304" pitchFamily="18" charset="0"/>
                <a:cs typeface="Calibri" panose="020F0502020204030204" pitchFamily="34" charset="0"/>
              </a:rPr>
              <a:t>принятии решения об отражении выбытия с бухгалтерского учета объекта непроизведенных активов субъектом учета применяются следующие критерии прекращения признания объекта непроизведенных активов</a:t>
            </a:r>
            <a:r>
              <a:rPr lang="ru-RU" sz="1400" dirty="0" smtClean="0">
                <a:latin typeface="+mj-lt"/>
                <a:ea typeface="Times New Roman" panose="02020603050405020304" pitchFamily="18" charset="0"/>
                <a:cs typeface="Calibri" panose="020F0502020204030204" pitchFamily="34" charset="0"/>
              </a:rPr>
              <a:t>:</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а) субъект учета не осуществляет контроль над активом, признанным в составе непроизведенных активов, не несет расходов и не обладает правом получения экономических выгод, извлечения полезного потенциала, связанных с распоряжением (владением и (или) пользованием) объектом, отраженным в бухгалтерском учете в составе непроизведенных активов;</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б) субъект учета не участвует в распоряжении (владении и (или) пользовании) выбывшим объектом, отраженным в бухгалтерском учете в составе непроизведенных активов, или в осуществлении его использования в той степени, которая предусматривалась при признании такого объекта в составе непроизведенных активов;</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в) величина дохода (расхода) от выбытия объекта непроизведенных активов имеет оценку;</a:t>
            </a:r>
          </a:p>
          <a:p>
            <a:pPr algn="just"/>
            <a:r>
              <a:rPr lang="ru-RU" sz="1400" dirty="0" smtClean="0">
                <a:ea typeface="Calibri" panose="020F0502020204030204" pitchFamily="34" charset="0"/>
              </a:rPr>
              <a:t>       </a:t>
            </a:r>
          </a:p>
          <a:p>
            <a:pPr algn="just"/>
            <a:r>
              <a:rPr lang="ru-RU" sz="1400" dirty="0">
                <a:ea typeface="Calibri" panose="020F0502020204030204" pitchFamily="34" charset="0"/>
              </a:rPr>
              <a:t> </a:t>
            </a:r>
            <a:r>
              <a:rPr lang="ru-RU" sz="1400" dirty="0" smtClean="0">
                <a:ea typeface="Calibri" panose="020F0502020204030204" pitchFamily="34" charset="0"/>
              </a:rPr>
              <a:t>       г) прогнозируемые к получению экономические выгоды или полезный потенциал, связанные с      непроизведенных активов, а также прогнозируемые (понесенные) затраты (убытки), связанные с выбытием объекта непроизведенных активов, имеют оценку</a:t>
            </a:r>
            <a:r>
              <a:rPr lang="en-US" sz="1400" dirty="0" smtClean="0">
                <a:ea typeface="Calibri" panose="020F0502020204030204" pitchFamily="34" charset="0"/>
              </a:rPr>
              <a:t>.</a:t>
            </a:r>
            <a:r>
              <a:rPr lang="ru-RU" sz="1400" dirty="0" smtClean="0">
                <a:ea typeface="Calibri" panose="020F0502020204030204" pitchFamily="34" charset="0"/>
              </a:rPr>
              <a:t> </a:t>
            </a:r>
          </a:p>
          <a:p>
            <a:pPr indent="342900" algn="just">
              <a:spcBef>
                <a:spcPts val="1100"/>
              </a:spcBef>
              <a:spcAft>
                <a:spcPts val="0"/>
              </a:spcAft>
            </a:pPr>
            <a:r>
              <a:rPr lang="ru-RU" sz="1400" dirty="0" smtClean="0">
                <a:ea typeface="Times New Roman" panose="02020603050405020304" pitchFamily="18" charset="0"/>
                <a:cs typeface="Calibri" panose="020F0502020204030204" pitchFamily="34" charset="0"/>
              </a:rPr>
              <a:t>Доходы</a:t>
            </a:r>
            <a:r>
              <a:rPr lang="ru-RU" sz="1400" dirty="0">
                <a:ea typeface="Times New Roman" panose="02020603050405020304" pitchFamily="18" charset="0"/>
                <a:cs typeface="Calibri" panose="020F0502020204030204" pitchFamily="34" charset="0"/>
              </a:rPr>
              <a:t>, причитающиеся к получению при выбытии объекта непроизведенных активов, подлежат первоначальному признанию по справедливой </a:t>
            </a:r>
            <a:r>
              <a:rPr lang="ru-RU" sz="1400" dirty="0" smtClean="0">
                <a:ea typeface="Times New Roman" panose="02020603050405020304" pitchFamily="18" charset="0"/>
                <a:cs typeface="Calibri" panose="020F0502020204030204" pitchFamily="34" charset="0"/>
              </a:rPr>
              <a:t>стоимости. Если </a:t>
            </a:r>
            <a:r>
              <a:rPr lang="ru-RU" sz="1400" dirty="0">
                <a:ea typeface="Times New Roman" panose="02020603050405020304" pitchFamily="18" charset="0"/>
                <a:cs typeface="Calibri" panose="020F0502020204030204" pitchFamily="34" charset="0"/>
              </a:rPr>
              <a:t>договором на реализацию выбывающего объекта непроизведенных активов предусмотрена отсрочка платежа по объекту непроизведенных активов на период, превышающий 12 месяцев, то справедливой стоимостью величины дохода, причитающегося к получению при выбытии объекта непроизведенных активов, признается сумма, рассчитанная без учета отсрочки платежа. </a:t>
            </a:r>
            <a:endParaRPr lang="ru-RU" sz="1400" dirty="0" smtClean="0"/>
          </a:p>
          <a:p>
            <a:pPr indent="342900" algn="just">
              <a:spcBef>
                <a:spcPts val="1100"/>
              </a:spcBef>
              <a:spcAft>
                <a:spcPts val="0"/>
              </a:spcAft>
            </a:pPr>
            <a:r>
              <a:rPr lang="ru-RU" sz="1400" dirty="0" smtClean="0">
                <a:effectLst/>
                <a:latin typeface="+mj-lt"/>
                <a:ea typeface="Times New Roman" panose="02020603050405020304" pitchFamily="18" charset="0"/>
                <a:cs typeface="Calibri" panose="020F0502020204030204" pitchFamily="34" charset="0"/>
              </a:rPr>
              <a:t> </a:t>
            </a:r>
            <a:endParaRPr lang="ru-RU" sz="1400" dirty="0">
              <a:effectLst/>
              <a:latin typeface="+mj-lt"/>
              <a:ea typeface="Times New Roman" panose="02020603050405020304" pitchFamily="18" charset="0"/>
              <a:cs typeface="Calibri" panose="020F0502020204030204" pitchFamily="34" charset="0"/>
            </a:endParaRPr>
          </a:p>
        </p:txBody>
      </p:sp>
    </p:spTree>
    <p:extLst>
      <p:ext uri="{BB962C8B-B14F-4D97-AF65-F5344CB8AC3E}">
        <p14:creationId xmlns="" xmlns:p14="http://schemas.microsoft.com/office/powerpoint/2010/main" val="1161976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124744"/>
            <a:ext cx="8424936" cy="5678478"/>
          </a:xfrm>
          <a:prstGeom prst="rect">
            <a:avLst/>
          </a:prstGeom>
        </p:spPr>
        <p:txBody>
          <a:bodyPr wrap="square">
            <a:spAutoFit/>
          </a:bodyPr>
          <a:lstStyle/>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Разница между величиной дохода, причитающегося к получению при выбытии объекта непроизведенных активов, при оплате с учетом отсрочки платежа признается в качестве процентных доходов.</a:t>
            </a:r>
          </a:p>
          <a:p>
            <a:pPr indent="342900" algn="just">
              <a:spcBef>
                <a:spcPts val="1100"/>
              </a:spcBef>
              <a:spcAft>
                <a:spcPts val="0"/>
              </a:spcAft>
            </a:pPr>
            <a:r>
              <a:rPr lang="ru-RU" sz="1400" dirty="0" smtClean="0">
                <a:ea typeface="Times New Roman" panose="02020603050405020304" pitchFamily="18" charset="0"/>
                <a:cs typeface="Calibri" panose="020F0502020204030204" pitchFamily="34" charset="0"/>
              </a:rPr>
              <a:t>Финансовый </a:t>
            </a:r>
            <a:r>
              <a:rPr lang="ru-RU" sz="1400" dirty="0">
                <a:ea typeface="Times New Roman" panose="02020603050405020304" pitchFamily="18" charset="0"/>
                <a:cs typeface="Calibri" panose="020F0502020204030204" pitchFamily="34" charset="0"/>
              </a:rPr>
              <a:t>результат, возникающий при выбытии объекта непроизведенных активов, отражается в составе финансового результата текущего периода.</a:t>
            </a:r>
          </a:p>
          <a:p>
            <a:pPr indent="342900" algn="just">
              <a:spcBef>
                <a:spcPts val="1100"/>
              </a:spcBef>
              <a:spcAft>
                <a:spcPts val="0"/>
              </a:spcAft>
            </a:pPr>
            <a:r>
              <a:rPr lang="ru-RU" sz="1400" dirty="0" smtClean="0">
                <a:ea typeface="Times New Roman" panose="02020603050405020304" pitchFamily="18" charset="0"/>
                <a:cs typeface="Calibri" panose="020F0502020204030204" pitchFamily="34" charset="0"/>
              </a:rPr>
              <a:t>Финансовый </a:t>
            </a:r>
            <a:r>
              <a:rPr lang="ru-RU" sz="1400" dirty="0">
                <a:ea typeface="Times New Roman" panose="02020603050405020304" pitchFamily="18" charset="0"/>
                <a:cs typeface="Calibri" panose="020F0502020204030204" pitchFamily="34" charset="0"/>
              </a:rPr>
              <a:t>результат, возникающий при выбытии объекта непроизведенных активов, определяется как разница между поступлениями от выбытия, если таковые имеются, и остаточной стоимостью объекта непроизведенных активов</a:t>
            </a:r>
            <a:r>
              <a:rPr lang="ru-RU" sz="1400" dirty="0" smtClean="0">
                <a:ea typeface="Times New Roman" panose="02020603050405020304" pitchFamily="18" charset="0"/>
                <a:cs typeface="Calibri" panose="020F0502020204030204" pitchFamily="34" charset="0"/>
              </a:rPr>
              <a:t>.</a:t>
            </a:r>
          </a:p>
          <a:p>
            <a:pPr indent="342900" algn="just">
              <a:spcBef>
                <a:spcPts val="1100"/>
              </a:spcBef>
              <a:spcAft>
                <a:spcPts val="0"/>
              </a:spcAft>
            </a:pPr>
            <a:endParaRPr lang="ru-RU" sz="1400" dirty="0" smtClean="0">
              <a:ea typeface="Times New Roman" panose="02020603050405020304" pitchFamily="18" charset="0"/>
              <a:cs typeface="Calibri" panose="020F0502020204030204" pitchFamily="34" charset="0"/>
            </a:endParaRPr>
          </a:p>
          <a:p>
            <a:pPr algn="ctr">
              <a:spcAft>
                <a:spcPts val="0"/>
              </a:spcAft>
            </a:pPr>
            <a:r>
              <a:rPr lang="ru-RU" sz="1400" b="1" dirty="0" smtClean="0">
                <a:ea typeface="Times New Roman" panose="02020603050405020304" pitchFamily="18" charset="0"/>
                <a:cs typeface="Calibri" panose="020F0502020204030204" pitchFamily="34" charset="0"/>
              </a:rPr>
              <a:t> </a:t>
            </a:r>
            <a:r>
              <a:rPr lang="ru-RU" sz="1400" b="1" dirty="0">
                <a:ea typeface="Times New Roman" panose="02020603050405020304" pitchFamily="18" charset="0"/>
                <a:cs typeface="Calibri" panose="020F0502020204030204" pitchFamily="34" charset="0"/>
              </a:rPr>
              <a:t>Раскрытие информации о непроизведенных активах</a:t>
            </a:r>
          </a:p>
          <a:p>
            <a:pPr algn="ctr">
              <a:spcAft>
                <a:spcPts val="0"/>
              </a:spcAft>
            </a:pPr>
            <a:r>
              <a:rPr lang="ru-RU" sz="1400" b="1" dirty="0">
                <a:ea typeface="Times New Roman" panose="02020603050405020304" pitchFamily="18" charset="0"/>
                <a:cs typeface="Calibri" panose="020F0502020204030204" pitchFamily="34" charset="0"/>
              </a:rPr>
              <a:t>(результатах операций с ними) в бухгалтерской</a:t>
            </a:r>
          </a:p>
          <a:p>
            <a:pPr algn="ctr">
              <a:spcAft>
                <a:spcPts val="0"/>
              </a:spcAft>
            </a:pPr>
            <a:r>
              <a:rPr lang="ru-RU" sz="1400" b="1" dirty="0">
                <a:ea typeface="Times New Roman" panose="02020603050405020304" pitchFamily="18" charset="0"/>
                <a:cs typeface="Calibri" panose="020F0502020204030204" pitchFamily="34" charset="0"/>
              </a:rPr>
              <a:t>(финансовой) отчетности</a:t>
            </a:r>
          </a:p>
          <a:p>
            <a:pPr algn="just">
              <a:spcAft>
                <a:spcPts val="0"/>
              </a:spcAft>
            </a:pPr>
            <a:r>
              <a:rPr lang="ru-RU" sz="1400" dirty="0">
                <a:ea typeface="Times New Roman" panose="02020603050405020304" pitchFamily="18" charset="0"/>
                <a:cs typeface="Calibri" panose="020F0502020204030204" pitchFamily="34" charset="0"/>
              </a:rPr>
              <a:t> </a:t>
            </a:r>
          </a:p>
          <a:p>
            <a:pPr indent="342900" algn="just">
              <a:spcAft>
                <a:spcPts val="0"/>
              </a:spcAft>
            </a:pPr>
            <a:r>
              <a:rPr lang="ru-RU" sz="1400" dirty="0" smtClean="0">
                <a:ea typeface="Times New Roman" panose="02020603050405020304" pitchFamily="18" charset="0"/>
                <a:cs typeface="Calibri" panose="020F0502020204030204" pitchFamily="34" charset="0"/>
              </a:rPr>
              <a:t>По </a:t>
            </a:r>
            <a:r>
              <a:rPr lang="ru-RU" sz="1400" dirty="0">
                <a:ea typeface="Times New Roman" panose="02020603050405020304" pitchFamily="18" charset="0"/>
                <a:cs typeface="Calibri" panose="020F0502020204030204" pitchFamily="34" charset="0"/>
              </a:rPr>
              <a:t>каждой группе непроизведенных активов, признаваемой в бухгалтерской (финансовой) отчетности, раскрывается следующая информация:</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а) сумма балансовой стоимости, а также сумма накопленных убытков от обесценения непроизведенных активов, входящих в соответствующую группу на начало и на конец периода;</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б) сверка остаточной стоимости на начало и на конец периода, раскрывающая:</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сумму стоимости поступивших объектов непроизведенных активов с отдельным раскрытием сумм поступлений в результате приобретения объектов непроизведенных активов, получения объектов от собственника (учредителя), иной организации бюджетной сферы, вследствие увеличений балансовой стоимости объектов непроизведенных активов</a:t>
            </a:r>
            <a:r>
              <a:rPr lang="ru-RU" sz="1400" dirty="0" smtClean="0">
                <a:ea typeface="Times New Roman" panose="02020603050405020304" pitchFamily="18" charset="0"/>
                <a:cs typeface="Calibri" panose="020F0502020204030204" pitchFamily="34" charset="0"/>
              </a:rPr>
              <a:t>;</a:t>
            </a:r>
            <a:endParaRPr lang="ru-RU" sz="1400" dirty="0">
              <a:ea typeface="Times New Roman" panose="02020603050405020304" pitchFamily="18" charset="0"/>
              <a:cs typeface="Calibri" panose="020F0502020204030204" pitchFamily="34" charset="0"/>
            </a:endParaRPr>
          </a:p>
        </p:txBody>
      </p:sp>
    </p:spTree>
    <p:extLst>
      <p:ext uri="{BB962C8B-B14F-4D97-AF65-F5344CB8AC3E}">
        <p14:creationId xmlns="" xmlns:p14="http://schemas.microsoft.com/office/powerpoint/2010/main" val="3803336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124744"/>
            <a:ext cx="8136904" cy="5686172"/>
          </a:xfrm>
          <a:prstGeom prst="rect">
            <a:avLst/>
          </a:prstGeom>
        </p:spPr>
        <p:txBody>
          <a:bodyPr wrap="square">
            <a:spAutoFit/>
          </a:bodyPr>
          <a:lstStyle/>
          <a:p>
            <a:pPr indent="342900" algn="just">
              <a:spcBef>
                <a:spcPts val="1100"/>
              </a:spcBef>
              <a:spcAft>
                <a:spcPts val="0"/>
              </a:spcAft>
            </a:pPr>
            <a:r>
              <a:rPr lang="ru-RU" sz="1400" dirty="0">
                <a:latin typeface="+mj-lt"/>
                <a:ea typeface="Times New Roman" panose="02020603050405020304" pitchFamily="18" charset="0"/>
                <a:cs typeface="Calibri" panose="020F0502020204030204" pitchFamily="34" charset="0"/>
              </a:rPr>
              <a:t>сумму стоимости выбывших объектов непроизведенных активов с отдельным раскрытием сумм выбытий в результате передачи объектов имущества, учитываемых в составе непроизведенных активов, собственнику (учредителю), иной организации бюджетной сферы, вследствие перевода такого объекта в иную категорию объектов бухгалтерского учета, предназначенную для отчуждения не в пользу организаций бюджетной сферы, в связи с его </a:t>
            </a:r>
            <a:r>
              <a:rPr lang="ru-RU" sz="1400" dirty="0" err="1">
                <a:latin typeface="+mj-lt"/>
                <a:ea typeface="Times New Roman" panose="02020603050405020304" pitchFamily="18" charset="0"/>
                <a:cs typeface="Calibri" panose="020F0502020204030204" pitchFamily="34" charset="0"/>
              </a:rPr>
              <a:t>реклассификацией</a:t>
            </a:r>
            <a:r>
              <a:rPr lang="ru-RU" sz="1400" dirty="0">
                <a:latin typeface="+mj-lt"/>
                <a:ea typeface="Times New Roman" panose="02020603050405020304" pitchFamily="18" charset="0"/>
                <a:cs typeface="Calibri" panose="020F0502020204030204" pitchFamily="34" charset="0"/>
              </a:rPr>
              <a:t>;</a:t>
            </a:r>
          </a:p>
          <a:p>
            <a:pPr algn="just"/>
            <a:r>
              <a:rPr lang="ru-RU" sz="1400" dirty="0" smtClean="0">
                <a:latin typeface="+mj-lt"/>
              </a:rPr>
              <a:t>      суммы </a:t>
            </a:r>
            <a:r>
              <a:rPr lang="ru-RU" sz="1400" dirty="0">
                <a:latin typeface="+mj-lt"/>
              </a:rPr>
              <a:t>увеличения или уменьшения остаточной стоимости объектов непроизведенных активов в результате признания в отношении их убытков от обесценения активов (снижения убытков от обесценения активов), отраженных или восстановленных в соответствии с Федеральным </a:t>
            </a:r>
            <a:r>
              <a:rPr lang="ru-RU" sz="1400" dirty="0" smtClean="0">
                <a:latin typeface="+mj-lt"/>
              </a:rPr>
              <a:t>стандартом «Обесценение активов», </a:t>
            </a:r>
            <a:r>
              <a:rPr lang="ru-RU" sz="1400" dirty="0">
                <a:latin typeface="+mj-lt"/>
              </a:rPr>
              <a:t>суммы накопленного убытка от обесценения объектов непроизведенных активов на отчетную дату;</a:t>
            </a:r>
          </a:p>
          <a:p>
            <a:pPr algn="just"/>
            <a:r>
              <a:rPr lang="ru-RU" sz="1400" dirty="0" smtClean="0">
                <a:latin typeface="+mj-lt"/>
              </a:rPr>
              <a:t>      чистые </a:t>
            </a:r>
            <a:r>
              <a:rPr lang="ru-RU" sz="1400" dirty="0">
                <a:latin typeface="+mj-lt"/>
              </a:rPr>
              <a:t>курсовые разницы, возникающие при пересчете бухгалтерской (финансовой) отчетности из функциональной валюты в отличную от нее валюту представления или пересчете бухгалтерской (финансовой) отчетности в иностранной валюте по зарубежной деятельности в функциональную валюту;</a:t>
            </a:r>
          </a:p>
          <a:p>
            <a:pPr algn="just"/>
            <a:r>
              <a:rPr lang="ru-RU" sz="1400" dirty="0" smtClean="0">
                <a:latin typeface="+mj-lt"/>
              </a:rPr>
              <a:t>      прочие изменения стоимости объектов непроизведенных активов.</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Дополнительно для каждой группы непроизведенных активов раскрывается в бухгалтерской (финансовой) отчетности следующая информация:</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а) наличие и размер ограничений прав собственности или иных предоставленных прав, включая стоимость объектов имущества, которые субъект учета не вправе использовать в качестве обеспечения исполнения обязательств, а также перечень непроизведенных активов, переданных в качестве обеспечения исполнения обязательств субъекта учета, и их остаточную стоимость на начало и конец отчетного периода;</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б) стоимость непроизведенных активов, отраженных в составе имущества казны на начало и конец отчетного периода</a:t>
            </a:r>
            <a:r>
              <a:rPr lang="ru-RU" sz="1400" dirty="0" smtClean="0">
                <a:ea typeface="Times New Roman" panose="02020603050405020304" pitchFamily="18" charset="0"/>
                <a:cs typeface="Calibri" panose="020F0502020204030204" pitchFamily="34" charset="0"/>
              </a:rPr>
              <a:t>;</a:t>
            </a:r>
            <a:endParaRPr lang="ru-RU" sz="1400" dirty="0">
              <a:ea typeface="Times New Roman" panose="02020603050405020304" pitchFamily="18" charset="0"/>
              <a:cs typeface="Calibri" panose="020F0502020204030204" pitchFamily="34" charset="0"/>
            </a:endParaRPr>
          </a:p>
        </p:txBody>
      </p:sp>
    </p:spTree>
    <p:extLst>
      <p:ext uri="{BB962C8B-B14F-4D97-AF65-F5344CB8AC3E}">
        <p14:creationId xmlns="" xmlns:p14="http://schemas.microsoft.com/office/powerpoint/2010/main" val="2672652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1124744"/>
            <a:ext cx="7920880" cy="307777"/>
          </a:xfrm>
          <a:prstGeom prst="rect">
            <a:avLst/>
          </a:prstGeom>
        </p:spPr>
        <p:txBody>
          <a:bodyPr wrap="square">
            <a:spAutoFit/>
          </a:bodyPr>
          <a:lstStyle/>
          <a:p>
            <a:pPr indent="342900" algn="just">
              <a:spcBef>
                <a:spcPts val="1100"/>
              </a:spcBef>
              <a:spcAft>
                <a:spcPts val="0"/>
              </a:spcAft>
            </a:pPr>
            <a:r>
              <a:rPr lang="ru-RU" sz="1400" dirty="0">
                <a:latin typeface="+mj-lt"/>
                <a:ea typeface="Times New Roman" panose="02020603050405020304" pitchFamily="18" charset="0"/>
                <a:cs typeface="Calibri" panose="020F0502020204030204" pitchFamily="34" charset="0"/>
              </a:rPr>
              <a:t> </a:t>
            </a:r>
            <a:endParaRPr lang="ru-RU" sz="1400" dirty="0">
              <a:latin typeface="+mj-lt"/>
            </a:endParaRPr>
          </a:p>
        </p:txBody>
      </p:sp>
      <p:sp>
        <p:nvSpPr>
          <p:cNvPr id="3" name="Прямоугольник 2"/>
          <p:cNvSpPr/>
          <p:nvPr/>
        </p:nvSpPr>
        <p:spPr>
          <a:xfrm>
            <a:off x="539552" y="1196752"/>
            <a:ext cx="8064896" cy="4462760"/>
          </a:xfrm>
          <a:prstGeom prst="rect">
            <a:avLst/>
          </a:prstGeom>
        </p:spPr>
        <p:txBody>
          <a:bodyPr wrap="square">
            <a:spAutoFit/>
          </a:bodyPr>
          <a:lstStyle/>
          <a:p>
            <a:pPr algn="just"/>
            <a:r>
              <a:rPr lang="ru-RU" sz="1400" dirty="0" smtClean="0">
                <a:ea typeface="Calibri" panose="020F0502020204030204" pitchFamily="34" charset="0"/>
              </a:rPr>
              <a:t>       в</a:t>
            </a:r>
            <a:r>
              <a:rPr lang="ru-RU" sz="1400" dirty="0">
                <a:ea typeface="Calibri" panose="020F0502020204030204" pitchFamily="34" charset="0"/>
              </a:rPr>
              <a:t>) сумма договорных обязательств по приобретению непроизведенных</a:t>
            </a:r>
            <a:r>
              <a:rPr lang="en-US" sz="1400" dirty="0">
                <a:ea typeface="Calibri" panose="020F0502020204030204" pitchFamily="34" charset="0"/>
              </a:rPr>
              <a:t> </a:t>
            </a:r>
            <a:r>
              <a:rPr lang="ru-RU" sz="1400" dirty="0"/>
              <a:t>активов на конец отчетного периода;</a:t>
            </a:r>
          </a:p>
          <a:p>
            <a:pPr algn="just"/>
            <a:r>
              <a:rPr lang="ru-RU" sz="1400" dirty="0"/>
              <a:t>        г) сумма компенсаций, причитающихся к получению от третьих сторон в связи с обесценением, утратой или передачей объектов непроизведенных активов, включенных в доходы текущего периода. В случае когда информация об указанных суммах компенсаций не раскрыта отдельно в Отчете о финансовых результатах деятельности, такая информация раскрывается в Пояснительной записке, представляемой в составе бухгалтерской (финансовой) отчетности</a:t>
            </a:r>
            <a:r>
              <a:rPr lang="ru-RU" sz="1400" dirty="0" smtClean="0"/>
              <a:t>.</a:t>
            </a:r>
          </a:p>
          <a:p>
            <a:pPr algn="just"/>
            <a:endParaRPr lang="ru-RU" sz="1400" dirty="0"/>
          </a:p>
          <a:p>
            <a:pPr algn="just"/>
            <a:r>
              <a:rPr lang="ru-RU" sz="1400" dirty="0" smtClean="0"/>
              <a:t>                В </a:t>
            </a:r>
            <a:r>
              <a:rPr lang="ru-RU" sz="1400" dirty="0"/>
              <a:t>пояснениях к бухгалтерской (финансовой) отчетности подлежит раскрытию информация:</a:t>
            </a:r>
          </a:p>
          <a:p>
            <a:pPr algn="just"/>
            <a:r>
              <a:rPr lang="ru-RU" sz="1400" dirty="0"/>
              <a:t>- об объектах непроизведенных активов, не приносящих субъекту учета экономические выгоды, не имеющих полезного потенциала, в отношении которых в дальнейшем не предусматривается получение экономических выгод и </a:t>
            </a:r>
            <a:r>
              <a:rPr lang="ru-RU" sz="1400" dirty="0" err="1"/>
              <a:t>учитывающихся</a:t>
            </a:r>
            <a:r>
              <a:rPr lang="ru-RU" sz="1400" dirty="0"/>
              <a:t> на </a:t>
            </a:r>
            <a:r>
              <a:rPr lang="ru-RU" sz="1400" dirty="0" err="1"/>
              <a:t>забалансовых</a:t>
            </a:r>
            <a:r>
              <a:rPr lang="ru-RU" sz="1400" dirty="0"/>
              <a:t> счетах Рабочего плана счетов субъекта учета, утвержденного субъектом учета в рамках его учетной политики;</a:t>
            </a:r>
          </a:p>
          <a:p>
            <a:pPr algn="just"/>
            <a:r>
              <a:rPr lang="ru-RU" sz="1400" dirty="0"/>
              <a:t>- о земельных участках, не внесенных в государственный кадастр недвижимости, на которые государственная собственность разграничена, не закрепленных на праве постоянного (бессрочного) пользования за учреждением, не используемых для извлечения экономических выгод или полезного потенциала, справедливая стоимость которых не определяется и для которых ведется  </a:t>
            </a:r>
            <a:r>
              <a:rPr lang="ru-RU" sz="1400" dirty="0" err="1"/>
              <a:t>забалансовый</a:t>
            </a:r>
            <a:r>
              <a:rPr lang="ru-RU" sz="1400" dirty="0"/>
              <a:t> учет в условной оценке: один объект - один рубль.</a:t>
            </a:r>
          </a:p>
          <a:p>
            <a:pPr algn="just"/>
            <a:endParaRPr lang="ru-RU" sz="1400" dirty="0"/>
          </a:p>
          <a:p>
            <a:pPr algn="just"/>
            <a:r>
              <a:rPr lang="ru-RU" dirty="0">
                <a:ea typeface="Calibri" panose="020F0502020204030204" pitchFamily="34" charset="0"/>
              </a:rPr>
              <a:t> </a:t>
            </a:r>
            <a:endParaRPr lang="ru-RU" dirty="0"/>
          </a:p>
        </p:txBody>
      </p:sp>
    </p:spTree>
    <p:extLst>
      <p:ext uri="{BB962C8B-B14F-4D97-AF65-F5344CB8AC3E}">
        <p14:creationId xmlns="" xmlns:p14="http://schemas.microsoft.com/office/powerpoint/2010/main" val="3860328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980728"/>
            <a:ext cx="8136904" cy="5255285"/>
          </a:xfrm>
          <a:prstGeom prst="rect">
            <a:avLst/>
          </a:prstGeom>
        </p:spPr>
        <p:txBody>
          <a:bodyPr wrap="square">
            <a:spAutoFit/>
          </a:bodyPr>
          <a:lstStyle/>
          <a:p>
            <a:pPr algn="ctr"/>
            <a:r>
              <a:rPr lang="ru-RU" sz="1400" b="1" dirty="0" smtClean="0"/>
              <a:t>Переходные </a:t>
            </a:r>
            <a:r>
              <a:rPr lang="ru-RU" sz="1400" b="1" dirty="0"/>
              <a:t>положения </a:t>
            </a:r>
            <a:r>
              <a:rPr lang="ru-RU" sz="1400" b="1" dirty="0" smtClean="0"/>
              <a:t>Стандарта при </a:t>
            </a:r>
            <a:r>
              <a:rPr lang="ru-RU" sz="1400" b="1" dirty="0"/>
              <a:t>его первом применении</a:t>
            </a:r>
          </a:p>
          <a:p>
            <a:pPr algn="ctr"/>
            <a:r>
              <a:rPr lang="ru-RU" sz="1400" dirty="0"/>
              <a:t> </a:t>
            </a:r>
          </a:p>
          <a:p>
            <a:pPr algn="just"/>
            <a:r>
              <a:rPr lang="ru-RU" sz="1400" dirty="0"/>
              <a:t> </a:t>
            </a:r>
            <a:r>
              <a:rPr lang="ru-RU" sz="1400" dirty="0" smtClean="0"/>
              <a:t>      Объекты </a:t>
            </a:r>
            <a:r>
              <a:rPr lang="ru-RU" sz="1400" dirty="0"/>
              <a:t>бухгалтерского учета, подлежащие отражению согласно настоящему Стандарту в бухгалтерском учете на балансовых счетах (учета непроизведенных активов), ранее не признававшиеся таковыми в составе непроизведенных активов и (или) отражавшиеся на </a:t>
            </a:r>
            <a:r>
              <a:rPr lang="ru-RU" sz="1400" dirty="0" err="1"/>
              <a:t>забалансовом</a:t>
            </a:r>
            <a:r>
              <a:rPr lang="ru-RU" sz="1400" dirty="0"/>
              <a:t> учете, признаются субъектом учета в составе непроизведенных активов (отражаются в бухгалтерском учете на балансовых счетах учета непроизведенных активов) по их первоначальной стоимости, определенной согласно настоящему Стандарту.</a:t>
            </a:r>
          </a:p>
          <a:p>
            <a:pPr algn="just"/>
            <a:r>
              <a:rPr lang="ru-RU" sz="1400" dirty="0"/>
              <a:t> </a:t>
            </a:r>
            <a:r>
              <a:rPr lang="ru-RU" sz="1400" dirty="0" smtClean="0"/>
              <a:t>      Объекты </a:t>
            </a:r>
            <a:r>
              <a:rPr lang="ru-RU" sz="1400" dirty="0"/>
              <a:t>непроизведенных активов, которые соответствуют условиям признания объекта непроизведенных активов, предусмотренным </a:t>
            </a:r>
            <a:r>
              <a:rPr lang="ru-RU" sz="1400" dirty="0">
                <a:hlinkClick r:id="rId2" action="ppaction://hlinkfile"/>
              </a:rPr>
              <a:t>пунктом 7</a:t>
            </a:r>
            <a:r>
              <a:rPr lang="ru-RU" sz="1400" dirty="0"/>
              <a:t> настоящего Стандарта, отражаются при первом применении настоящего Стандарта в бухгалтерском учете на балансовых счетах учета объектов непроизведенных активов по их балансовой стоимости согласно положениям настоящего Стандарта</a:t>
            </a:r>
            <a:r>
              <a:rPr lang="ru-RU" sz="1400" dirty="0" smtClean="0"/>
              <a:t>.</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Объекты учета, которые подлежат отражению на балансе в соответствии с предусмотренными в </a:t>
            </a:r>
            <a:r>
              <a:rPr lang="ru-RU" sz="1400" dirty="0">
                <a:solidFill>
                  <a:srgbClr val="0000FF"/>
                </a:solidFill>
                <a:ea typeface="Times New Roman" panose="02020603050405020304" pitchFamily="18" charset="0"/>
                <a:cs typeface="Calibri" panose="020F0502020204030204" pitchFamily="34" charset="0"/>
                <a:hlinkClick r:id="rId3" action="ppaction://hlinkfile"/>
              </a:rPr>
              <a:t>пункте 7</a:t>
            </a:r>
            <a:r>
              <a:rPr lang="ru-RU" sz="1400" dirty="0">
                <a:ea typeface="Times New Roman" panose="02020603050405020304" pitchFamily="18" charset="0"/>
                <a:cs typeface="Calibri" panose="020F0502020204030204" pitchFamily="34" charset="0"/>
              </a:rPr>
              <a:t> настоящего Стандарта условиями признания и которые относятся к группе «Земля (земельные участки)», а также информация по которым внесена в государственный кадастр недвижимости, переоцениваются субъектами учета до кадастровой стоимости, признаваемой после этой переоценки первоначальной стоимостью.</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   В случае если кадастровая оценка для объектов, относящихся к группе «Земля (земельные участки)», недоступна на дату первого применения настоящего Стандарта, субъектом учета отражаются такие активы по балансовой стоимости, сформированной на дату первого применения настоящего Стандарта, до момента, когда кадастровая оценка по такому объекту недвижимости будет определена.</a:t>
            </a:r>
          </a:p>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   </a:t>
            </a:r>
            <a:endParaRPr lang="ru-RU" sz="1400" dirty="0"/>
          </a:p>
        </p:txBody>
      </p:sp>
    </p:spTree>
    <p:extLst>
      <p:ext uri="{BB962C8B-B14F-4D97-AF65-F5344CB8AC3E}">
        <p14:creationId xmlns="" xmlns:p14="http://schemas.microsoft.com/office/powerpoint/2010/main" val="3407613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124744"/>
            <a:ext cx="7848872" cy="6050374"/>
          </a:xfrm>
          <a:prstGeom prst="rect">
            <a:avLst/>
          </a:prstGeom>
        </p:spPr>
        <p:txBody>
          <a:bodyPr wrap="square">
            <a:spAutoFit/>
          </a:bodyPr>
          <a:lstStyle/>
          <a:p>
            <a:pPr indent="342900" algn="just">
              <a:spcBef>
                <a:spcPts val="1100"/>
              </a:spcBef>
              <a:spcAft>
                <a:spcPts val="0"/>
              </a:spcAft>
            </a:pPr>
            <a:r>
              <a:rPr lang="ru-RU" sz="1400" dirty="0">
                <a:ea typeface="Times New Roman" panose="02020603050405020304" pitchFamily="18" charset="0"/>
                <a:cs typeface="Calibri" panose="020F0502020204030204" pitchFamily="34" charset="0"/>
              </a:rPr>
              <a:t>В случае если данные о балансовой стоимости недоступны, такие активы отражаются субъектом учета на балансовых счетах в условной оценке, рассчитанной одним из двух способов:</a:t>
            </a:r>
          </a:p>
          <a:p>
            <a:pPr indent="342900" algn="just">
              <a:spcBef>
                <a:spcPts val="1100"/>
              </a:spcBef>
              <a:spcAft>
                <a:spcPts val="0"/>
              </a:spcAft>
            </a:pPr>
            <a:r>
              <a:rPr lang="ru-RU" sz="1400" dirty="0" smtClean="0">
                <a:latin typeface="+mj-lt"/>
                <a:ea typeface="Times New Roman" panose="02020603050405020304" pitchFamily="18" charset="0"/>
                <a:cs typeface="Calibri" panose="020F0502020204030204" pitchFamily="34" charset="0"/>
              </a:rPr>
              <a:t>а</a:t>
            </a:r>
            <a:r>
              <a:rPr lang="ru-RU" sz="1400" dirty="0">
                <a:latin typeface="+mj-lt"/>
                <a:ea typeface="Times New Roman" panose="02020603050405020304" pitchFamily="18" charset="0"/>
                <a:cs typeface="Calibri" panose="020F0502020204030204" pitchFamily="34" charset="0"/>
              </a:rPr>
              <a:t>) основанной на методике расчета рыночной оценки единичного земельного участка, применяемой органами государственной власти (местного самоуправления), уполномоченными на распоряжение находящимися в государственной или муниципальной собственности земельными участками</a:t>
            </a:r>
            <a:r>
              <a:rPr lang="ru-RU" sz="1400" dirty="0" smtClean="0">
                <a:latin typeface="+mj-lt"/>
                <a:ea typeface="Times New Roman" panose="02020603050405020304" pitchFamily="18" charset="0"/>
                <a:cs typeface="Calibri" panose="020F0502020204030204" pitchFamily="34" charset="0"/>
              </a:rPr>
              <a:t>;</a:t>
            </a:r>
            <a:endParaRPr lang="en-US" sz="1400" dirty="0" smtClean="0">
              <a:latin typeface="+mj-lt"/>
              <a:ea typeface="Times New Roman" panose="02020603050405020304" pitchFamily="18" charset="0"/>
              <a:cs typeface="Calibri" panose="020F0502020204030204" pitchFamily="34" charset="0"/>
            </a:endParaRPr>
          </a:p>
          <a:p>
            <a:pPr algn="just"/>
            <a:r>
              <a:rPr lang="ru-RU" sz="1400" dirty="0" smtClean="0">
                <a:latin typeface="+mj-lt"/>
              </a:rPr>
              <a:t>      б</a:t>
            </a:r>
            <a:r>
              <a:rPr lang="ru-RU" sz="1400" dirty="0">
                <a:latin typeface="+mj-lt"/>
              </a:rPr>
              <a:t>) на основе кадастровой стоимости аналогичного земельного участка, внесенного в государственный кадастр недвижимости.</a:t>
            </a:r>
          </a:p>
          <a:p>
            <a:pPr algn="just"/>
            <a:r>
              <a:rPr lang="ru-RU" sz="1400" dirty="0">
                <a:latin typeface="+mj-lt"/>
              </a:rPr>
              <a:t>После получения кадастровой оценки объекта недвижимости субъект учета применяет положения </a:t>
            </a:r>
            <a:r>
              <a:rPr lang="ru-RU" sz="1400" dirty="0">
                <a:latin typeface="+mj-lt"/>
                <a:hlinkClick r:id="rId2" action="ppaction://hlinkfile"/>
              </a:rPr>
              <a:t>пункта 55</a:t>
            </a:r>
            <a:r>
              <a:rPr lang="ru-RU" sz="1400" dirty="0">
                <a:latin typeface="+mj-lt"/>
              </a:rPr>
              <a:t> настоящего Стандарта.</a:t>
            </a:r>
          </a:p>
          <a:p>
            <a:pPr algn="just"/>
            <a:r>
              <a:rPr lang="ru-RU" sz="1400" dirty="0">
                <a:latin typeface="+mj-lt"/>
              </a:rPr>
              <a:t> </a:t>
            </a:r>
            <a:r>
              <a:rPr lang="ru-RU" sz="1400" dirty="0" smtClean="0">
                <a:latin typeface="+mj-lt"/>
              </a:rPr>
              <a:t>    Финансовый </a:t>
            </a:r>
            <a:r>
              <a:rPr lang="ru-RU" sz="1400" dirty="0">
                <a:latin typeface="+mj-lt"/>
              </a:rPr>
              <a:t>результат, сформированный при первом применении настоящего Стандарта, от признания объектов непроизведенных активов, ранее не отраженных в бухгалтерском учете, а также от пересмотра балансовой стоимости объектов, относящихся к группе </a:t>
            </a:r>
            <a:r>
              <a:rPr lang="ru-RU" sz="1400" dirty="0" smtClean="0">
                <a:latin typeface="+mj-lt"/>
              </a:rPr>
              <a:t>«Земля </a:t>
            </a:r>
            <a:r>
              <a:rPr lang="ru-RU" sz="1400" dirty="0">
                <a:latin typeface="+mj-lt"/>
              </a:rPr>
              <a:t>(земельные участки</a:t>
            </a:r>
            <a:r>
              <a:rPr lang="ru-RU" sz="1400" dirty="0" smtClean="0">
                <a:latin typeface="+mj-lt"/>
              </a:rPr>
              <a:t>)», </a:t>
            </a:r>
            <a:r>
              <a:rPr lang="ru-RU" sz="1400" dirty="0">
                <a:latin typeface="+mj-lt"/>
              </a:rPr>
              <a:t>до кадастровой стоимости отражается субъектом учета в качестве корректировки показателя финансового результата прошлых отчетных периодов на начало отчетного периода.</a:t>
            </a:r>
          </a:p>
          <a:p>
            <a:pPr algn="just"/>
            <a:r>
              <a:rPr lang="ru-RU" sz="1400" dirty="0" smtClean="0">
                <a:latin typeface="+mj-lt"/>
              </a:rPr>
              <a:t>     Результаты </a:t>
            </a:r>
            <a:r>
              <a:rPr lang="ru-RU" sz="1400" dirty="0">
                <a:latin typeface="+mj-lt"/>
              </a:rPr>
              <a:t>указанной корректировки раскрываются в пояснениях к бухгалтерской (финансовой) отчетности обособленно от иной информации.</a:t>
            </a:r>
          </a:p>
          <a:p>
            <a:pPr algn="just"/>
            <a:r>
              <a:rPr lang="ru-RU" sz="1400" dirty="0">
                <a:latin typeface="+mj-lt"/>
              </a:rPr>
              <a:t> </a:t>
            </a:r>
            <a:r>
              <a:rPr lang="ru-RU" sz="1400" dirty="0" smtClean="0">
                <a:latin typeface="+mj-lt"/>
              </a:rPr>
              <a:t>    При </a:t>
            </a:r>
            <a:r>
              <a:rPr lang="ru-RU" sz="1400" dirty="0">
                <a:latin typeface="+mj-lt"/>
              </a:rPr>
              <a:t>первоначальном признании субъектом учета объекта непроизведенных активов в соответствии с настоящим Стандартом одновременно признаются накопленные убытки от обесценения актива, связанные с этим объектом непроизведенных активов так, как если бы субъектом учета всегда применялись положения настоящего Стандарта.</a:t>
            </a:r>
          </a:p>
          <a:p>
            <a:pPr algn="just"/>
            <a:r>
              <a:rPr lang="ru-RU" sz="1400" dirty="0" smtClean="0">
                <a:latin typeface="+mj-lt"/>
              </a:rPr>
              <a:t>     Сравнительная </a:t>
            </a:r>
            <a:r>
              <a:rPr lang="ru-RU" sz="1400" dirty="0">
                <a:latin typeface="+mj-lt"/>
              </a:rPr>
              <a:t>информация по объектам непроизведенных активов (их </a:t>
            </a:r>
            <a:r>
              <a:rPr lang="ru-RU" sz="1400" dirty="0" smtClean="0">
                <a:latin typeface="+mj-lt"/>
              </a:rPr>
              <a:t> </a:t>
            </a:r>
            <a:r>
              <a:rPr lang="ru-RU" sz="1400" dirty="0"/>
              <a:t>поступлениям, выбытиям) за годы, предшествующие первому применению настоящего Стандарта, не пересчитывается.</a:t>
            </a:r>
          </a:p>
          <a:p>
            <a:pPr algn="just"/>
            <a:r>
              <a:rPr lang="ru-RU" sz="1400" dirty="0"/>
              <a:t> </a:t>
            </a:r>
          </a:p>
          <a:p>
            <a:pPr algn="just"/>
            <a:endParaRPr lang="ru-RU" sz="1400" dirty="0">
              <a:latin typeface="+mj-lt"/>
              <a:ea typeface="Times New Roman" panose="02020603050405020304" pitchFamily="18" charset="0"/>
              <a:cs typeface="Calibri" panose="020F0502020204030204" pitchFamily="34" charset="0"/>
            </a:endParaRPr>
          </a:p>
        </p:txBody>
      </p:sp>
    </p:spTree>
    <p:extLst>
      <p:ext uri="{BB962C8B-B14F-4D97-AF65-F5344CB8AC3E}">
        <p14:creationId xmlns="" xmlns:p14="http://schemas.microsoft.com/office/powerpoint/2010/main" val="2405358203"/>
      </p:ext>
    </p:extLst>
  </p:cSld>
  <p:clrMapOvr>
    <a:masterClrMapping/>
  </p:clrMapOvr>
</p:sld>
</file>

<file path=ppt/theme/theme1.xml><?xml version="1.0" encoding="utf-8"?>
<a:theme xmlns:a="http://schemas.openxmlformats.org/drawingml/2006/main" name="Тема Office">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4449</TotalTime>
  <Words>4030</Words>
  <Application>Microsoft Office PowerPoint</Application>
  <PresentationFormat>Экран (4:3)</PresentationFormat>
  <Paragraphs>222</Paragraphs>
  <Slides>25</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obu9</dc:creator>
  <cp:lastModifiedBy>obu14</cp:lastModifiedBy>
  <cp:revision>540</cp:revision>
  <cp:lastPrinted>2018-07-18T12:21:56Z</cp:lastPrinted>
  <dcterms:created xsi:type="dcterms:W3CDTF">2018-07-02T05:54:44Z</dcterms:created>
  <dcterms:modified xsi:type="dcterms:W3CDTF">2020-05-19T10:10:51Z</dcterms:modified>
</cp:coreProperties>
</file>