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78" r:id="rId1"/>
  </p:sldMasterIdLst>
  <p:notesMasterIdLst>
    <p:notesMasterId r:id="rId12"/>
  </p:notesMasterIdLst>
  <p:sldIdLst>
    <p:sldId id="256" r:id="rId2"/>
    <p:sldId id="262" r:id="rId3"/>
    <p:sldId id="271" r:id="rId4"/>
    <p:sldId id="282" r:id="rId5"/>
    <p:sldId id="284" r:id="rId6"/>
    <p:sldId id="283" r:id="rId7"/>
    <p:sldId id="270" r:id="rId8"/>
    <p:sldId id="277" r:id="rId9"/>
    <p:sldId id="285" r:id="rId10"/>
    <p:sldId id="276" r:id="rId11"/>
  </p:sldIdLst>
  <p:sldSz cx="5765800" cy="3244850"/>
  <p:notesSz cx="5765800" cy="3244850"/>
  <p:embeddedFontLs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6E6E6"/>
    <a:srgbClr val="11437F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92630" autoAdjust="0"/>
  </p:normalViewPr>
  <p:slideViewPr>
    <p:cSldViewPr>
      <p:cViewPr varScale="1">
        <p:scale>
          <a:sx n="179" d="100"/>
          <a:sy n="179" d="100"/>
        </p:scale>
        <p:origin x="-864" y="54"/>
      </p:cViewPr>
      <p:guideLst>
        <p:guide orient="horz" pos="2880"/>
        <p:guide pos="2152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14.10.2020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570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11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3570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1756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725" y="531044"/>
            <a:ext cx="4324350" cy="1129689"/>
          </a:xfrm>
        </p:spPr>
        <p:txBody>
          <a:bodyPr anchor="b"/>
          <a:lstStyle>
            <a:lvl1pPr algn="ctr"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725" y="1704297"/>
            <a:ext cx="4324350" cy="78342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6210" indent="0" algn="ctr">
              <a:buNone/>
              <a:defRPr sz="946"/>
            </a:lvl2pPr>
            <a:lvl3pPr marL="432420" indent="0" algn="ctr">
              <a:buNone/>
              <a:defRPr sz="851"/>
            </a:lvl3pPr>
            <a:lvl4pPr marL="648630" indent="0" algn="ctr">
              <a:buNone/>
              <a:defRPr sz="757"/>
            </a:lvl4pPr>
            <a:lvl5pPr marL="864840" indent="0" algn="ctr">
              <a:buNone/>
              <a:defRPr sz="757"/>
            </a:lvl5pPr>
            <a:lvl6pPr marL="1081049" indent="0" algn="ctr">
              <a:buNone/>
              <a:defRPr sz="757"/>
            </a:lvl6pPr>
            <a:lvl7pPr marL="1297259" indent="0" algn="ctr">
              <a:buNone/>
              <a:defRPr sz="757"/>
            </a:lvl7pPr>
            <a:lvl8pPr marL="1513469" indent="0" algn="ctr">
              <a:buNone/>
              <a:defRPr sz="757"/>
            </a:lvl8pPr>
            <a:lvl9pPr marL="1729679" indent="0" algn="ctr">
              <a:buNone/>
              <a:defRPr sz="757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472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860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395" y="808960"/>
            <a:ext cx="4973003" cy="1349767"/>
          </a:xfrm>
        </p:spPr>
        <p:txBody>
          <a:bodyPr anchor="b"/>
          <a:lstStyle>
            <a:lvl1pPr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395" y="2171496"/>
            <a:ext cx="4973003" cy="709811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1pPr>
            <a:lvl2pPr marL="216210" indent="0">
              <a:buNone/>
              <a:defRPr sz="946">
                <a:solidFill>
                  <a:schemeClr val="tx1">
                    <a:tint val="75000"/>
                  </a:schemeClr>
                </a:solidFill>
              </a:defRPr>
            </a:lvl2pPr>
            <a:lvl3pPr marL="432420" indent="0">
              <a:buNone/>
              <a:defRPr sz="851">
                <a:solidFill>
                  <a:schemeClr val="tx1">
                    <a:tint val="75000"/>
                  </a:schemeClr>
                </a:solidFill>
              </a:defRPr>
            </a:lvl3pPr>
            <a:lvl4pPr marL="64863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4pPr>
            <a:lvl5pPr marL="86484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5pPr>
            <a:lvl6pPr marL="108104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6pPr>
            <a:lvl7pPr marL="129725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7pPr>
            <a:lvl8pPr marL="151346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8pPr>
            <a:lvl9pPr marL="172967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500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6399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18936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776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49" y="172758"/>
            <a:ext cx="4973003" cy="627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150" y="795439"/>
            <a:ext cx="2439203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7150" y="1185272"/>
            <a:ext cx="2439203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8936" y="795439"/>
            <a:ext cx="2451216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18936" y="1185272"/>
            <a:ext cx="2451216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099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418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6734-726E-46B9-B3CD-75FDA00F97BD}" type="datetime1">
              <a:rPr lang="ru-RU" smtClean="0"/>
              <a:pPr/>
              <a:t>14.10.2020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10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>
              <a:defRPr sz="1513"/>
            </a:lvl1pPr>
            <a:lvl2pPr>
              <a:defRPr sz="1324"/>
            </a:lvl2pPr>
            <a:lvl3pPr>
              <a:defRPr sz="113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545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 marL="0" indent="0">
              <a:buNone/>
              <a:defRPr sz="1513"/>
            </a:lvl1pPr>
            <a:lvl2pPr marL="216210" indent="0">
              <a:buNone/>
              <a:defRPr sz="1324"/>
            </a:lvl2pPr>
            <a:lvl3pPr marL="432420" indent="0">
              <a:buNone/>
              <a:defRPr sz="1135"/>
            </a:lvl3pPr>
            <a:lvl4pPr marL="648630" indent="0">
              <a:buNone/>
              <a:defRPr sz="946"/>
            </a:lvl4pPr>
            <a:lvl5pPr marL="864840" indent="0">
              <a:buNone/>
              <a:defRPr sz="946"/>
            </a:lvl5pPr>
            <a:lvl6pPr marL="1081049" indent="0">
              <a:buNone/>
              <a:defRPr sz="946"/>
            </a:lvl6pPr>
            <a:lvl7pPr marL="1297259" indent="0">
              <a:buNone/>
              <a:defRPr sz="946"/>
            </a:lvl7pPr>
            <a:lvl8pPr marL="1513469" indent="0">
              <a:buNone/>
              <a:defRPr sz="946"/>
            </a:lvl8pPr>
            <a:lvl9pPr marL="1729679" indent="0">
              <a:buNone/>
              <a:defRPr sz="946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206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1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26150" y="172758"/>
            <a:ext cx="1243251" cy="27498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6399" y="172758"/>
            <a:ext cx="3657679" cy="27498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4970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69479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399" y="172758"/>
            <a:ext cx="4973003" cy="627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399" y="863791"/>
            <a:ext cx="4973003" cy="2058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6399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09921" y="3007496"/>
            <a:ext cx="1945958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072096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700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432420" rtl="0" eaLnBrk="1" latinLnBrk="0" hangingPunct="1">
        <a:lnSpc>
          <a:spcPct val="90000"/>
        </a:lnSpc>
        <a:spcBef>
          <a:spcPct val="0"/>
        </a:spcBef>
        <a:buNone/>
        <a:defRPr sz="20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05" indent="-108105" algn="l" defTabSz="432420" rtl="0" eaLnBrk="1" latinLnBrk="0" hangingPunct="1">
        <a:lnSpc>
          <a:spcPct val="90000"/>
        </a:lnSpc>
        <a:spcBef>
          <a:spcPts val="473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2431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4052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6" kern="1200">
          <a:solidFill>
            <a:schemeClr val="tx1"/>
          </a:solidFill>
          <a:latin typeface="+mn-lt"/>
          <a:ea typeface="+mn-ea"/>
          <a:cs typeface="+mn-cs"/>
        </a:defRPr>
      </a:lvl3pPr>
      <a:lvl4pPr marL="75673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94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915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536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157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778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21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42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63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84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104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725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346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967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, август 2020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343" y="2266518"/>
            <a:ext cx="4330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</a:rPr>
              <a:t>Кадушкина </a:t>
            </a:r>
            <a:r>
              <a:rPr lang="ru-RU" sz="800" b="1" dirty="0">
                <a:solidFill>
                  <a:srgbClr val="11437F"/>
                </a:solidFill>
              </a:rPr>
              <a:t>О</a:t>
            </a:r>
            <a:r>
              <a:rPr lang="ru-RU" sz="800" b="1" dirty="0" smtClean="0">
                <a:solidFill>
                  <a:srgbClr val="11437F"/>
                </a:solidFill>
              </a:rPr>
              <a:t>льга Ивановна</a:t>
            </a:r>
            <a:endParaRPr lang="ru-RU" sz="800" b="1" dirty="0">
              <a:solidFill>
                <a:srgbClr val="11437F"/>
              </a:solidFill>
            </a:endParaRPr>
          </a:p>
          <a:p>
            <a:r>
              <a:rPr lang="ru-RU" sz="800" dirty="0" smtClean="0">
                <a:solidFill>
                  <a:srgbClr val="11437F"/>
                </a:solidFill>
              </a:rPr>
              <a:t>Главный казначей Отдела  бюджетного учета  и отчетности  по операциям бюджетов</a:t>
            </a:r>
            <a:endParaRPr lang="ru-RU" sz="8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139700" y="917970"/>
            <a:ext cx="5250626" cy="780655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lang="ru-RU" sz="1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bg1"/>
                </a:solidFill>
              </a:rPr>
              <a:t>Тема № </a:t>
            </a:r>
            <a:r>
              <a:rPr lang="en-US" sz="1100" dirty="0">
                <a:solidFill>
                  <a:schemeClr val="bg1"/>
                </a:solidFill>
              </a:rPr>
              <a:t>4 </a:t>
            </a:r>
            <a:r>
              <a:rPr lang="ru-RU" sz="1100" dirty="0"/>
              <a:t>Ведение бюджетного учета по операциям со средствами, поступающими во временное распоряжение получателей средств федерального бюджета в ПУИО ЭБ</a:t>
            </a:r>
            <a:endParaRPr lang="ru-RU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sz="11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76249" y="78819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Нормативные </a:t>
            </a:r>
            <a:r>
              <a:rPr lang="ru-RU" sz="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акты</a:t>
            </a: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99544224"/>
              </p:ext>
            </p:extLst>
          </p:nvPr>
        </p:nvGraphicFramePr>
        <p:xfrm>
          <a:off x="138892" y="420811"/>
          <a:ext cx="5487208" cy="2649415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5487208"/>
              </a:tblGrid>
              <a:tr h="300016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b="0" dirty="0">
                          <a:solidFill>
                            <a:schemeClr val="tx1"/>
                          </a:solidFill>
                          <a:effectLst/>
                        </a:rPr>
                        <a:t>Приказ Министерства финансов Российской Федерации от 01.12.2010 № 157н «Об утверждении Единого плана счетов бухгалтерского учета для органов государственной власти (государственных органов), органов местного самоуправления, органов управления государственными внебюджетными фондами, государственных академий наук, государственных (муниципальных) учреждений и Инструкции по его применению»</a:t>
                      </a:r>
                      <a:endParaRPr lang="ru-RU" sz="5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 anchor="ctr">
                    <a:solidFill>
                      <a:srgbClr val="E6E6E6"/>
                    </a:solidFill>
                  </a:tcPr>
                </a:tc>
              </a:tr>
              <a:tr h="16221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06.12.2010 № 162н «Об утверждении Плана счетов бюджетного учета и Инструкции по его применению»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011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28.12.2010 № 191н «Об утверждении Инструкции о порядке составления и представления годовой, квартальной и месячной отчетности об исполнении бюджетов бюджетной системы Российской Федерации»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3111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30.11.2015 № 184н «Об утверждении Плана счетов казначейского учета и Инструкции по его применению и о внесении изменений в приложения к приказу Министерства финансов Российской Федерации от 6 декабря 2010 г. № 162н»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011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06.06.2019 № 85н «О порядке формирования и применения кодов бюджетной классификации Российской Федерации, их структуре и принципах назначения»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3111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Приказ Министерства финансов Российской Федерации от 29.11.2019 № 207н «Об утверждении кодов (перечней кодов)  бюджетной классификации Российской Федерации, относящихся к федеральному бюджету и бюджетам государственных  внебюджетных фондов Российской Федерации»</a:t>
                      </a:r>
                      <a:endParaRPr lang="ru-RU" sz="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300016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30.03.2015 № 52н «Об утверждении форм первичных учетных документов и регистров бухгалтерского учета, применяемых органами государственной власти (государственными органами), органами местного самоуправления, органами управления государственными внебюджетными фондами, государственными (муниципальными) учреждениями, и Методических указаний по их применению» (далее – Приказ Минфина России № 52н) 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186435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Приказ Федерального казначейства от 14.06.2017 № 130 «Об организационно-штатной структуре управлений Федерального казначейства по субъектам Российской Федерации»</a:t>
                      </a:r>
                      <a:endParaRPr lang="ru-RU" sz="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12686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Приказ Федерального казначейства «Об организационно-штатной структуре Управления Федерального казначейства по г. Москве»</a:t>
                      </a:r>
                      <a:endParaRPr lang="ru-RU" sz="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011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Приказ Межрегионального операционного управления Федерального казначейства от 26.07.2019 № 211 «Об утверждении положений об отделах Межрегионального операционного управления Федерального казначейства»</a:t>
                      </a:r>
                      <a:endParaRPr lang="ru-RU" sz="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011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Письмо Федерального казначейства от 28.12.2018 № 07-04-05/02-28648 «Об особенностях ведения в 2019 году бюджетного и казначейского учета, составления и представления бюджетной отчетности»</a:t>
                      </a:r>
                      <a:endParaRPr lang="ru-RU" sz="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75433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Федерального казначейства от 04.12.2015 № 339 «Об утверждении Особенностей формирования бюджетной отчетности по кассовому исполнению федерального бюджета, кассовому обслуживанию исполнения бюджетов бюджетной системы Российской Федерации, по операциям со средствами бюджетных, автономных учреждений и иных юридических лиц территориальными органами Федерального казначейства» (далее – Приказ ФК № 339)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0" name="object 9"/>
          <p:cNvSpPr/>
          <p:nvPr/>
        </p:nvSpPr>
        <p:spPr>
          <a:xfrm>
            <a:off x="4519472" y="241457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7161536"/>
              </p:ext>
            </p:extLst>
          </p:nvPr>
        </p:nvGraphicFramePr>
        <p:xfrm>
          <a:off x="53340" y="397344"/>
          <a:ext cx="5712460" cy="2998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24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425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</a:rPr>
                        <a:t>Бюджетный</a:t>
                      </a:r>
                      <a:r>
                        <a:rPr lang="ru-RU" sz="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</a:rPr>
                        <a:t> учет по операциям со средствами, поступающими во временное распоряжение</a:t>
                      </a:r>
                      <a:endParaRPr lang="en-US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</a:rPr>
                        <a:t> получателей средств федерального бюджета ведется  в государственной интегрированной </a:t>
                      </a:r>
                      <a:endParaRPr lang="en-US" sz="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</a:rPr>
                        <a:t>информационной системе управления общественными финансами «Электронный бюджет»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</a:rPr>
                        <a:t>(далее-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ГИИС ЭБ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</a:rPr>
                        <a:t>) в подсистеме «Учет и отчетность» через: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6071">
                <a:tc>
                  <a:txBody>
                    <a:bodyPr/>
                    <a:lstStyle/>
                    <a:p>
                      <a:pPr algn="l"/>
                      <a:endParaRPr lang="ru-RU" alt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10800000" flipH="1" flipV="1">
            <a:off x="3130586" y="-19927"/>
            <a:ext cx="2635214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7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Ведение бюджетного учета в ПУИО ЭБ </a:t>
            </a:r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816099" y="1701696"/>
            <a:ext cx="1813353" cy="1292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ГИИС 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«Электронный бюджет» </a:t>
            </a:r>
            <a:endParaRPr lang="ru-RU" sz="1200" b="1" dirty="0" smtClean="0">
              <a:solidFill>
                <a:srgbClr val="C00000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1051" y="2070815"/>
            <a:ext cx="853649" cy="6246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tx1"/>
                </a:solidFill>
              </a:rPr>
              <a:t>«ЛИЧНЫЙ КАБИНЕТ </a:t>
            </a:r>
            <a:r>
              <a:rPr lang="ru-RU" sz="700" dirty="0" smtClean="0">
                <a:solidFill>
                  <a:schemeClr val="tx1"/>
                </a:solidFill>
              </a:rPr>
              <a:t>БУХГАЛТЕРА»</a:t>
            </a:r>
            <a:endParaRPr lang="ru-RU" sz="6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0100" y="2070815"/>
            <a:ext cx="914400" cy="6246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 dirty="0">
                <a:solidFill>
                  <a:schemeClr val="tx1"/>
                </a:solidFill>
              </a:rPr>
              <a:t>«ФОРМУЛЯРЫ»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206500" y="1962473"/>
            <a:ext cx="7084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509415" y="1964007"/>
            <a:ext cx="70124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/>
          <p:nvPr/>
        </p:nvPicPr>
        <p:blipFill rotWithShape="1">
          <a:blip r:embed="rId3"/>
          <a:srcRect l="-1" t="11665" r="76831" b="76906"/>
          <a:stretch/>
        </p:blipFill>
        <p:spPr bwMode="auto">
          <a:xfrm>
            <a:off x="2031560" y="1771655"/>
            <a:ext cx="1375410" cy="381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6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0285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95326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296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«Личный кабинет бухгалтера»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5000"/>
                    </a14:imgEffect>
                  </a14:imgLayer>
                </a14:imgProps>
              </a:ext>
            </a:extLst>
          </a:blip>
          <a:srcRect b="18274"/>
          <a:stretch/>
        </p:blipFill>
        <p:spPr>
          <a:xfrm>
            <a:off x="307975" y="473641"/>
            <a:ext cx="5199670" cy="252038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07975" y="473641"/>
            <a:ext cx="5199670" cy="6915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/>
              <a:t>Просмотр, проверка, формирование производится в ГИИС ЭБ: </a:t>
            </a:r>
          </a:p>
          <a:p>
            <a:pPr algn="ctr"/>
            <a:r>
              <a:rPr lang="ru-RU" sz="800" b="1" i="1" dirty="0" smtClean="0"/>
              <a:t>рабочие места – учет и отчетность – </a:t>
            </a:r>
            <a:r>
              <a:rPr lang="ru-RU" sz="900" b="1" i="1" dirty="0" smtClean="0"/>
              <a:t>Личный кабинет бухгалтера. </a:t>
            </a:r>
          </a:p>
          <a:p>
            <a:pPr algn="ctr"/>
            <a:r>
              <a:rPr lang="ru-RU" sz="800" b="1" dirty="0" smtClean="0"/>
              <a:t>В данном режиме осуществляется просмотр: </a:t>
            </a:r>
            <a:endParaRPr lang="ru-RU" sz="8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825501" y="1165225"/>
            <a:ext cx="2136849" cy="6225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1010034" y="1165225"/>
            <a:ext cx="1926769" cy="781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069591" y="1165225"/>
            <a:ext cx="1867212" cy="930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926152" y="1165225"/>
            <a:ext cx="2010651" cy="12702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997463" y="1165225"/>
            <a:ext cx="1964887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1009521" y="1165225"/>
            <a:ext cx="1927282" cy="15600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4937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3274933"/>
              </p:ext>
            </p:extLst>
          </p:nvPr>
        </p:nvGraphicFramePr>
        <p:xfrm>
          <a:off x="215900" y="443868"/>
          <a:ext cx="5334000" cy="1140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60309">
                <a:tc>
                  <a:txBody>
                    <a:bodyPr/>
                    <a:lstStyle/>
                    <a:p>
                      <a:pPr marL="0" marR="0" indent="0" algn="l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1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После</a:t>
                      </a: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успешного формирования диагностических отчетов и устранения </a:t>
                      </a:r>
                    </a:p>
                    <a:p>
                      <a:pPr marL="0" marR="0" indent="0" algn="l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ошибок, ежедневно осуществляется: </a:t>
                      </a:r>
                    </a:p>
                    <a:p>
                      <a:pPr marL="0" marR="0" indent="0" algn="l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Шаг 1. </a:t>
                      </a:r>
                      <a:r>
                        <a:rPr lang="ru-RU" sz="8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верка </a:t>
                      </a:r>
                      <a:r>
                        <a:rPr lang="ru-RU" sz="800" b="1" dirty="0" err="1" smtClean="0">
                          <a:solidFill>
                            <a:schemeClr val="tx1"/>
                          </a:solidFill>
                        </a:rPr>
                        <a:t>внебанковских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 документов по счету 40302:</a:t>
                      </a:r>
                    </a:p>
                    <a:p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        В ГИИС ЭБ «Подсистема</a:t>
                      </a: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 управление расходами» (далее -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ПУР ЭБ) проверяем </a:t>
                      </a: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 первичные</a:t>
                      </a:r>
                    </a:p>
                    <a:p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        документы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 «заявка на кассовый расход», «заявка на возврат»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        в графе «Банк» необходимо отобрать в фильтре «Операция является </a:t>
                      </a:r>
                      <a:r>
                        <a:rPr lang="ru-RU" sz="800" b="1" dirty="0" err="1" smtClean="0">
                          <a:solidFill>
                            <a:schemeClr val="tx1"/>
                          </a:solidFill>
                        </a:rPr>
                        <a:t>внебанковской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» и сверить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        сумму по дате проводке.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3122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7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15" marR="946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4</a:t>
            </a:r>
          </a:p>
          <a:p>
            <a:pPr algn="r"/>
            <a:endParaRPr lang="ru-RU" sz="1000" b="1" dirty="0" smtClean="0"/>
          </a:p>
          <a:p>
            <a:pPr algn="r"/>
            <a:endParaRPr lang="ru-RU" sz="1000" b="1" dirty="0" smtClean="0"/>
          </a:p>
          <a:p>
            <a:pPr algn="r"/>
            <a:endParaRPr lang="ru-RU" sz="1000" b="1" dirty="0" smtClean="0"/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10800000" flipH="1" flipV="1">
            <a:off x="3063917" y="0"/>
            <a:ext cx="2562183" cy="3937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err="1" smtClean="0">
                <a:solidFill>
                  <a:srgbClr val="11437F"/>
                </a:solidFill>
              </a:rPr>
              <a:t>Внебанковские</a:t>
            </a:r>
            <a:r>
              <a:rPr lang="ru-RU" sz="800" dirty="0" smtClean="0">
                <a:solidFill>
                  <a:srgbClr val="11437F"/>
                </a:solidFill>
              </a:rPr>
              <a:t> документы</a:t>
            </a:r>
            <a:endParaRPr lang="ru-RU" sz="800" dirty="0">
              <a:solidFill>
                <a:srgbClr val="11437F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4"/>
          <a:srcRect l="1186" t="21658" r="13619" b="12163"/>
          <a:stretch/>
        </p:blipFill>
        <p:spPr bwMode="auto">
          <a:xfrm>
            <a:off x="268907" y="1284764"/>
            <a:ext cx="5357193" cy="17854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39900" y="1851026"/>
            <a:ext cx="1676400" cy="762000"/>
          </a:xfrm>
          <a:prstGeom prst="roundRect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800" b="1" dirty="0" smtClean="0"/>
              <a:t>Дата проводки</a:t>
            </a:r>
          </a:p>
          <a:p>
            <a:pPr marL="285750" indent="-285750">
              <a:buFontTx/>
              <a:buChar char="-"/>
            </a:pPr>
            <a:endParaRPr lang="ru-RU" sz="500" b="1" dirty="0" smtClean="0"/>
          </a:p>
          <a:p>
            <a:pPr marL="285750" indent="-285750">
              <a:buFontTx/>
              <a:buChar char="-"/>
            </a:pPr>
            <a:r>
              <a:rPr lang="ru-RU" sz="800" b="1" dirty="0" smtClean="0"/>
              <a:t>Операция является </a:t>
            </a:r>
            <a:r>
              <a:rPr lang="ru-RU" sz="800" b="1" dirty="0" err="1" smtClean="0"/>
              <a:t>внебанковской</a:t>
            </a:r>
            <a:endParaRPr lang="ru-RU" sz="800" b="1" dirty="0" smtClean="0"/>
          </a:p>
          <a:p>
            <a:pPr marL="285750" indent="-285750">
              <a:buFontTx/>
              <a:buChar char="-"/>
            </a:pPr>
            <a:endParaRPr lang="ru-RU" sz="500" b="1" dirty="0" smtClean="0"/>
          </a:p>
          <a:p>
            <a:pPr marL="285750" indent="-285750">
              <a:buFontTx/>
              <a:buChar char="-"/>
            </a:pPr>
            <a:r>
              <a:rPr lang="ru-RU" sz="800" b="1" dirty="0" smtClean="0"/>
              <a:t>Сумму пересчитать</a:t>
            </a:r>
            <a:endParaRPr lang="ru-RU" sz="800" b="1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1130300" y="2003425"/>
            <a:ext cx="6096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977900" y="2460625"/>
            <a:ext cx="762000" cy="49955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416300" y="2232026"/>
            <a:ext cx="685800" cy="478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6274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 rotWithShape="1">
          <a:blip r:embed="rId3"/>
          <a:srcRect l="20491" t="27381" r="3439" b="14048"/>
          <a:stretch/>
        </p:blipFill>
        <p:spPr bwMode="auto">
          <a:xfrm>
            <a:off x="307975" y="555625"/>
            <a:ext cx="5165725" cy="2438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10800000" flipH="1" flipV="1">
            <a:off x="3035301" y="53332"/>
            <a:ext cx="2714582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Выписка банка по счету 40302</a:t>
            </a:r>
            <a:endParaRPr lang="ru-RU" sz="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7975" y="479425"/>
            <a:ext cx="5165725" cy="6617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</a:rPr>
              <a:t>Шаг 2.  </a:t>
            </a:r>
            <a:r>
              <a:rPr lang="ru-RU" sz="800" b="1" dirty="0" smtClean="0"/>
              <a:t>   После обработки </a:t>
            </a:r>
            <a:r>
              <a:rPr lang="ru-RU" sz="800" b="1" dirty="0"/>
              <a:t>выписки банка  по счету 40302 в  </a:t>
            </a:r>
            <a:r>
              <a:rPr lang="ru-RU" sz="800" b="1" dirty="0" smtClean="0"/>
              <a:t>ГИИС ЭБ </a:t>
            </a:r>
          </a:p>
          <a:p>
            <a:r>
              <a:rPr lang="ru-RU" sz="800" b="1" dirty="0"/>
              <a:t> </a:t>
            </a:r>
            <a:r>
              <a:rPr lang="ru-RU" sz="800" b="1" dirty="0" smtClean="0"/>
              <a:t>             «Подсистема Управление </a:t>
            </a:r>
            <a:r>
              <a:rPr lang="ru-RU" sz="800" b="1" dirty="0"/>
              <a:t>Денежными </a:t>
            </a:r>
            <a:r>
              <a:rPr lang="ru-RU" sz="800" b="1" dirty="0" smtClean="0"/>
              <a:t>средствами» (далее - ПУДС ЭБ) (доведенной до </a:t>
            </a:r>
          </a:p>
          <a:p>
            <a:r>
              <a:rPr lang="ru-RU" sz="800" b="1" dirty="0"/>
              <a:t> </a:t>
            </a:r>
            <a:r>
              <a:rPr lang="ru-RU" sz="800" b="1" dirty="0" smtClean="0"/>
              <a:t>             «Исполнено») осуществляем просмотр записи учета бухгалтерских </a:t>
            </a:r>
            <a:r>
              <a:rPr lang="ru-RU" sz="800" b="1" dirty="0"/>
              <a:t>проводок </a:t>
            </a:r>
            <a:r>
              <a:rPr lang="ru-RU" sz="800" b="1" dirty="0" smtClean="0"/>
              <a:t>с </a:t>
            </a:r>
            <a:r>
              <a:rPr lang="ru-RU" sz="800" b="1" dirty="0" err="1" smtClean="0"/>
              <a:t>Дт</a:t>
            </a:r>
            <a:r>
              <a:rPr lang="ru-RU" sz="800" b="1" dirty="0" smtClean="0"/>
              <a:t> и </a:t>
            </a:r>
            <a:r>
              <a:rPr lang="ru-RU" sz="800" b="1" dirty="0" err="1" smtClean="0"/>
              <a:t>Кт</a:t>
            </a:r>
            <a:endParaRPr lang="ru-RU" sz="800" b="1" dirty="0" smtClean="0"/>
          </a:p>
          <a:p>
            <a:r>
              <a:rPr lang="ru-RU" sz="800" b="1" dirty="0"/>
              <a:t> </a:t>
            </a:r>
            <a:r>
              <a:rPr lang="ru-RU" sz="800" b="1" dirty="0" smtClean="0"/>
              <a:t>             выписки банка за день.</a:t>
            </a:r>
          </a:p>
          <a:p>
            <a:endParaRPr lang="ru-RU" sz="500" dirty="0"/>
          </a:p>
        </p:txBody>
      </p:sp>
      <p:pic>
        <p:nvPicPr>
          <p:cNvPr id="10" name="Рисунок 9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37000"/>
                    </a14:imgEffect>
                  </a14:imgLayer>
                </a14:imgProps>
              </a:ext>
            </a:extLst>
          </a:blip>
          <a:srcRect l="14891" t="24667" r="11759" b="25098"/>
          <a:stretch/>
        </p:blipFill>
        <p:spPr bwMode="auto">
          <a:xfrm>
            <a:off x="286931" y="1165225"/>
            <a:ext cx="5399145" cy="182880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448640" y="1546224"/>
            <a:ext cx="4948859" cy="76201"/>
          </a:xfrm>
          <a:prstGeom prst="roundRect">
            <a:avLst/>
          </a:prstGeom>
          <a:solidFill>
            <a:srgbClr val="FF0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87700" y="1102122"/>
            <a:ext cx="961895" cy="672703"/>
          </a:xfrm>
          <a:prstGeom prst="roundRect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b="1" dirty="0" smtClean="0"/>
              <a:t>- Дата формирования выписки</a:t>
            </a:r>
          </a:p>
          <a:p>
            <a:r>
              <a:rPr lang="ru-RU" sz="500" b="1" dirty="0" smtClean="0"/>
              <a:t>- Итоговая выписка «Исполнена»</a:t>
            </a:r>
          </a:p>
          <a:p>
            <a:r>
              <a:rPr lang="ru-RU" sz="500" b="1" dirty="0" smtClean="0"/>
              <a:t>- Суммы </a:t>
            </a:r>
            <a:r>
              <a:rPr lang="ru-RU" sz="500" b="1" dirty="0" err="1" smtClean="0"/>
              <a:t>Дт</a:t>
            </a:r>
            <a:r>
              <a:rPr lang="ru-RU" sz="500" b="1" dirty="0" smtClean="0"/>
              <a:t>, </a:t>
            </a:r>
            <a:r>
              <a:rPr lang="ru-RU" sz="500" b="1" dirty="0" err="1" smtClean="0"/>
              <a:t>Кт</a:t>
            </a:r>
            <a:r>
              <a:rPr lang="ru-RU" sz="500" b="1" dirty="0" smtClean="0"/>
              <a:t> , остатки</a:t>
            </a:r>
            <a:endParaRPr lang="ru-RU" sz="500" b="1" dirty="0"/>
          </a:p>
        </p:txBody>
      </p:sp>
      <p:sp>
        <p:nvSpPr>
          <p:cNvPr id="13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8234" y="2003425"/>
            <a:ext cx="2667001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Журнал бухгалтерских операций – ПУИО ЭБ</a:t>
            </a:r>
            <a:endParaRPr lang="ru-RU" sz="9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7313" y="1102122"/>
            <a:ext cx="2667001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Выписка банка – ПУДС ЭБ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xmlns="" val="307119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45119381"/>
              </p:ext>
            </p:extLst>
          </p:nvPr>
        </p:nvGraphicFramePr>
        <p:xfrm>
          <a:off x="1" y="404980"/>
          <a:ext cx="5783778" cy="3787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37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33551">
                <a:tc>
                  <a:txBody>
                    <a:bodyPr/>
                    <a:lstStyle/>
                    <a:p>
                      <a:pPr fontAlgn="base"/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53850">
                <a:tc>
                  <a:txBody>
                    <a:bodyPr/>
                    <a:lstStyle/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</a:t>
                      </a:r>
                      <a:endParaRPr lang="ru-RU" sz="8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</a:p>
          <a:p>
            <a:pPr algn="r"/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136754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области        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060804" y="2635184"/>
            <a:ext cx="37221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 smtClean="0"/>
              <a:t>        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 rot="10800000" flipH="1" flipV="1">
            <a:off x="3111499" y="27304"/>
            <a:ext cx="2638385" cy="3118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 бухгалтерских операций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282700" y="1714758"/>
            <a:ext cx="0" cy="11129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435100" y="1714758"/>
            <a:ext cx="0" cy="11129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587500" y="1751636"/>
            <a:ext cx="0" cy="107605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>
            <a:off x="1956341" y="1704965"/>
            <a:ext cx="603854" cy="11772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3357542" y="1222315"/>
            <a:ext cx="2116158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500" dirty="0">
              <a:cs typeface="Times New Roman" panose="02020603050405020304" pitchFamily="18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 flipH="1" flipV="1">
            <a:off x="2555433" y="1401773"/>
            <a:ext cx="708467" cy="7302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1511302" y="1398362"/>
            <a:ext cx="1752598" cy="34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31000"/>
                    </a14:imgEffect>
                  </a14:imgLayer>
                </a14:imgProps>
              </a:ext>
            </a:extLst>
          </a:blip>
          <a:srcRect l="22098" t="14524" r="5046" b="13572"/>
          <a:stretch/>
        </p:blipFill>
        <p:spPr bwMode="auto">
          <a:xfrm>
            <a:off x="217821" y="480851"/>
            <a:ext cx="5219660" cy="25720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48546" y="397344"/>
            <a:ext cx="5477554" cy="909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/>
              <a:t>Для просмотра записи учета  за операционный день формируем «Журнал бухгалтерских операций».</a:t>
            </a:r>
          </a:p>
          <a:p>
            <a:pPr algn="ctr"/>
            <a:r>
              <a:rPr lang="ru-RU" sz="800" b="1" dirty="0" smtClean="0"/>
              <a:t> в ГИИС ЭБ «Подсистема учет и отчетность» (далее – ПУИО ЭБ). Для этого выбираем:</a:t>
            </a:r>
          </a:p>
          <a:p>
            <a:r>
              <a:rPr lang="ru-RU" sz="800" b="1" dirty="0" smtClean="0"/>
              <a:t>-    дату начала и дату окончания периода</a:t>
            </a:r>
            <a:r>
              <a:rPr lang="en-US" sz="800" b="1" dirty="0" smtClean="0"/>
              <a:t>,</a:t>
            </a:r>
            <a:r>
              <a:rPr lang="ru-RU" sz="800" b="1" dirty="0" smtClean="0"/>
              <a:t> необходимую для просмотра операций;</a:t>
            </a:r>
          </a:p>
          <a:p>
            <a:pPr marL="171450" indent="-171450">
              <a:buFontTx/>
              <a:buChar char="-"/>
            </a:pPr>
            <a:r>
              <a:rPr lang="ru-RU" sz="800" b="1" dirty="0" smtClean="0"/>
              <a:t>вид деятельности – 3 (средства во временном распоряжении); </a:t>
            </a:r>
          </a:p>
          <a:p>
            <a:pPr marL="171450" indent="-171450">
              <a:buFontTx/>
              <a:buChar char="-"/>
            </a:pPr>
            <a:r>
              <a:rPr lang="ru-RU" sz="800" b="1" dirty="0" smtClean="0"/>
              <a:t>Дебет и Кредит счетов</a:t>
            </a:r>
            <a:r>
              <a:rPr lang="en-US" sz="800" b="1" dirty="0" smtClean="0"/>
              <a:t>,</a:t>
            </a:r>
            <a:r>
              <a:rPr lang="ru-RU" sz="800" b="1" dirty="0" smtClean="0"/>
              <a:t> необходимых для проверки.</a:t>
            </a:r>
            <a:endParaRPr lang="ru-RU" sz="800" b="1" dirty="0"/>
          </a:p>
        </p:txBody>
      </p:sp>
      <p:sp>
        <p:nvSpPr>
          <p:cNvPr id="19" name="object 9"/>
          <p:cNvSpPr/>
          <p:nvPr/>
        </p:nvSpPr>
        <p:spPr>
          <a:xfrm>
            <a:off x="4540332" y="176421"/>
            <a:ext cx="1240523" cy="2752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681883" y="1421038"/>
            <a:ext cx="1623502" cy="1115787"/>
          </a:xfrm>
          <a:prstGeom prst="roundRect">
            <a:avLst/>
          </a:prstGeom>
          <a:solidFill>
            <a:schemeClr val="accent1">
              <a:alpha val="9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Aft>
                <a:spcPts val="0"/>
              </a:spcAft>
              <a:buFont typeface="Times New Roman"/>
              <a:buChar char="-"/>
              <a:tabLst>
                <a:tab pos="457200" algn="l"/>
              </a:tabLst>
            </a:pPr>
            <a:r>
              <a:rPr lang="ru-RU" sz="800" b="1" kern="1200" dirty="0">
                <a:solidFill>
                  <a:srgbClr val="FFFFFF"/>
                </a:solidFill>
                <a:effectLst/>
                <a:ea typeface="Times New Roman"/>
                <a:cs typeface="Times New Roman"/>
              </a:rPr>
              <a:t>Дата </a:t>
            </a:r>
            <a:r>
              <a:rPr lang="ru-RU" sz="800" b="1" kern="1200" dirty="0" smtClean="0">
                <a:solidFill>
                  <a:srgbClr val="FFFFFF"/>
                </a:solidFill>
                <a:effectLst/>
                <a:ea typeface="Times New Roman"/>
                <a:cs typeface="Times New Roman"/>
              </a:rPr>
              <a:t>начал</a:t>
            </a:r>
            <a:r>
              <a:rPr lang="ru-RU" sz="800" b="1" dirty="0">
                <a:solidFill>
                  <a:srgbClr val="FFFFFF"/>
                </a:solidFill>
                <a:ea typeface="Times New Roman"/>
                <a:cs typeface="Times New Roman"/>
              </a:rPr>
              <a:t>а</a:t>
            </a:r>
            <a:r>
              <a:rPr lang="ru-RU" sz="800" b="1" kern="1200" dirty="0" smtClean="0">
                <a:solidFill>
                  <a:srgbClr val="FFFFFF"/>
                </a:solidFill>
                <a:effectLst/>
                <a:ea typeface="Times New Roman"/>
                <a:cs typeface="Times New Roman"/>
              </a:rPr>
              <a:t> </a:t>
            </a:r>
            <a:r>
              <a:rPr lang="ru-RU" sz="800" b="1" kern="1200" dirty="0">
                <a:solidFill>
                  <a:srgbClr val="FFFFFF"/>
                </a:solidFill>
                <a:effectLst/>
                <a:ea typeface="Times New Roman"/>
                <a:cs typeface="Times New Roman"/>
              </a:rPr>
              <a:t>и окончания периода</a:t>
            </a:r>
            <a:endParaRPr lang="ru-RU" sz="800" dirty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Times New Roman"/>
              <a:buChar char="-"/>
              <a:tabLst>
                <a:tab pos="457200" algn="l"/>
              </a:tabLst>
            </a:pPr>
            <a:r>
              <a:rPr lang="ru-RU" sz="800" b="1" kern="1200" dirty="0">
                <a:solidFill>
                  <a:srgbClr val="FFFFFF"/>
                </a:solidFill>
                <a:effectLst/>
                <a:ea typeface="Times New Roman"/>
                <a:cs typeface="Times New Roman"/>
              </a:rPr>
              <a:t>Вид деятельности</a:t>
            </a:r>
            <a:endParaRPr lang="ru-RU" sz="800" dirty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Times New Roman"/>
              <a:buChar char="-"/>
              <a:tabLst>
                <a:tab pos="457200" algn="l"/>
              </a:tabLst>
            </a:pPr>
            <a:r>
              <a:rPr lang="ru-RU" sz="800" b="1" kern="1200" dirty="0">
                <a:solidFill>
                  <a:srgbClr val="FFFFFF"/>
                </a:solidFill>
                <a:effectLst/>
                <a:ea typeface="Times New Roman"/>
                <a:cs typeface="Times New Roman"/>
              </a:rPr>
              <a:t>Счет Дебета или Кредита</a:t>
            </a:r>
            <a:endParaRPr lang="ru-RU" sz="800" dirty="0">
              <a:effectLst/>
              <a:latin typeface="Times New Roman"/>
              <a:ea typeface="Times New Roman"/>
            </a:endParaRPr>
          </a:p>
          <a:p>
            <a:pPr marL="342900" lvl="0" indent="-342900">
              <a:spcAft>
                <a:spcPts val="0"/>
              </a:spcAft>
              <a:buFont typeface="Times New Roman"/>
              <a:buChar char="-"/>
              <a:tabLst>
                <a:tab pos="457200" algn="l"/>
              </a:tabLst>
            </a:pPr>
            <a:r>
              <a:rPr lang="ru-RU" sz="800" b="1" kern="1200" dirty="0">
                <a:solidFill>
                  <a:srgbClr val="FFFFFF"/>
                </a:solidFill>
                <a:effectLst/>
                <a:ea typeface="Times New Roman"/>
                <a:cs typeface="Times New Roman"/>
              </a:rPr>
              <a:t>Пересчитать сумму</a:t>
            </a:r>
            <a:endParaRPr lang="ru-RU" sz="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19000"/>
                    </a14:imgEffect>
                  </a14:imgLayer>
                </a14:imgProps>
              </a:ext>
            </a:extLst>
          </a:blip>
          <a:srcRect r="48237" b="44729"/>
          <a:stretch/>
        </p:blipFill>
        <p:spPr bwMode="auto">
          <a:xfrm>
            <a:off x="2869760" y="1373083"/>
            <a:ext cx="2841585" cy="18048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5" name="Рисунок 14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0000"/>
                    </a14:imgEffect>
                  </a14:imgLayer>
                </a14:imgProps>
              </a:ext>
            </a:extLst>
          </a:blip>
          <a:srcRect r="48237" b="45298"/>
          <a:stretch/>
        </p:blipFill>
        <p:spPr bwMode="auto">
          <a:xfrm>
            <a:off x="234949" y="1349097"/>
            <a:ext cx="2876551" cy="1828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7</a:t>
            </a:r>
            <a:endParaRPr lang="ru-RU" sz="1000" b="1" dirty="0" smtClean="0"/>
          </a:p>
          <a:p>
            <a:pPr algn="r"/>
            <a:endParaRPr lang="ru-RU" sz="1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35300" y="23894"/>
            <a:ext cx="2730500" cy="37345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3063"/>
            <a:r>
              <a:rPr lang="ru-RU" sz="800" dirty="0" smtClean="0">
                <a:solidFill>
                  <a:srgbClr val="11437F"/>
                </a:solidFill>
              </a:rPr>
              <a:t>Регистры бюджетного учета ф. 0504071 «Журнал операций» и ф. 0504072 «Главная книга»</a:t>
            </a:r>
            <a:endParaRPr lang="ru-RU" sz="800" dirty="0">
              <a:solidFill>
                <a:srgbClr val="11437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4949" y="425767"/>
            <a:ext cx="5476396" cy="1015663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FF0000"/>
                </a:solidFill>
              </a:rPr>
              <a:t>Шаг.3 </a:t>
            </a:r>
            <a:r>
              <a:rPr lang="ru-RU" sz="800" b="1" dirty="0" smtClean="0"/>
              <a:t>После закрытия </a:t>
            </a:r>
            <a:r>
              <a:rPr lang="ru-RU" sz="800" b="1" dirty="0"/>
              <a:t>операционного дня «Управление операционными днями ТОФК/ центра </a:t>
            </a:r>
            <a:endParaRPr lang="ru-RU" sz="800" b="1" dirty="0" smtClean="0"/>
          </a:p>
          <a:p>
            <a:r>
              <a:rPr lang="ru-RU" sz="800" b="1" dirty="0"/>
              <a:t> </a:t>
            </a:r>
            <a:r>
              <a:rPr lang="ru-RU" sz="800" b="1" dirty="0" smtClean="0"/>
              <a:t>         специализации </a:t>
            </a:r>
            <a:r>
              <a:rPr lang="ru-RU" sz="800" b="1" dirty="0"/>
              <a:t>по </a:t>
            </a:r>
            <a:r>
              <a:rPr lang="ru-RU" sz="800" b="1" dirty="0" smtClean="0"/>
              <a:t>учету» формируем </a:t>
            </a:r>
            <a:r>
              <a:rPr lang="ru-RU" sz="800" b="1" dirty="0"/>
              <a:t>и </a:t>
            </a:r>
            <a:r>
              <a:rPr lang="ru-RU" sz="800" b="1" dirty="0" smtClean="0"/>
              <a:t>обрабатываем </a:t>
            </a:r>
            <a:r>
              <a:rPr lang="ru-RU" sz="800" b="1" dirty="0"/>
              <a:t>регистры бюджетного учета в Модуле </a:t>
            </a:r>
            <a:endParaRPr lang="ru-RU" sz="800" b="1" dirty="0" smtClean="0"/>
          </a:p>
          <a:p>
            <a:r>
              <a:rPr lang="ru-RU" sz="800" b="1" dirty="0"/>
              <a:t> </a:t>
            </a:r>
            <a:r>
              <a:rPr lang="ru-RU" sz="800" b="1" dirty="0" smtClean="0"/>
              <a:t>         учета ПУИО </a:t>
            </a:r>
            <a:r>
              <a:rPr lang="ru-RU" sz="800" b="1" dirty="0"/>
              <a:t>ЭБ</a:t>
            </a:r>
            <a:r>
              <a:rPr lang="ru-RU" sz="800" b="1" dirty="0" smtClean="0"/>
              <a:t>:</a:t>
            </a:r>
          </a:p>
          <a:p>
            <a:endParaRPr lang="ru-RU" sz="200" b="1" dirty="0"/>
          </a:p>
          <a:p>
            <a:r>
              <a:rPr lang="ru-RU" sz="800" b="1" dirty="0"/>
              <a:t>- </a:t>
            </a:r>
            <a:r>
              <a:rPr lang="ru-RU" sz="800" b="1" dirty="0" smtClean="0"/>
              <a:t>   «</a:t>
            </a:r>
            <a:r>
              <a:rPr lang="ru-RU" sz="800" b="1" dirty="0"/>
              <a:t>Главная книга» (ф. 0504072);</a:t>
            </a:r>
          </a:p>
          <a:p>
            <a:pPr marL="171450" indent="-171450">
              <a:buFontTx/>
              <a:buChar char="-"/>
            </a:pPr>
            <a:r>
              <a:rPr lang="ru-RU" sz="800" b="1" dirty="0" smtClean="0"/>
              <a:t>«</a:t>
            </a:r>
            <a:r>
              <a:rPr lang="ru-RU" sz="800" b="1" dirty="0"/>
              <a:t>Журнал операций» (ф. 0504071</a:t>
            </a:r>
            <a:r>
              <a:rPr lang="ru-RU" sz="800" b="1" dirty="0" smtClean="0"/>
              <a:t>);</a:t>
            </a:r>
          </a:p>
          <a:p>
            <a:endParaRPr lang="ru-RU" sz="200" b="1" dirty="0" smtClean="0"/>
          </a:p>
          <a:p>
            <a:r>
              <a:rPr lang="ru-RU" sz="800" b="1" dirty="0" smtClean="0"/>
              <a:t>Согласно Учетной политике Управления</a:t>
            </a:r>
            <a:r>
              <a:rPr lang="en-US" sz="800" b="1" dirty="0" smtClean="0"/>
              <a:t>,</a:t>
            </a:r>
            <a:r>
              <a:rPr lang="ru-RU" sz="800" b="1" dirty="0" smtClean="0"/>
              <a:t> сводные регистры бюджетного учета формируются в ИС АСФК.</a:t>
            </a:r>
            <a:endParaRPr lang="ru-RU" sz="800" b="1" dirty="0"/>
          </a:p>
        </p:txBody>
      </p:sp>
    </p:spTree>
    <p:extLst>
      <p:ext uri="{BB962C8B-B14F-4D97-AF65-F5344CB8AC3E}">
        <p14:creationId xmlns:p14="http://schemas.microsoft.com/office/powerpoint/2010/main" xmlns="" val="94083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2"/>
          <a:srcRect l="1763" t="19089" r="6570" b="7692"/>
          <a:stretch/>
        </p:blipFill>
        <p:spPr bwMode="auto">
          <a:xfrm>
            <a:off x="248518" y="427993"/>
            <a:ext cx="5279118" cy="14230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Рисунок 15"/>
          <p:cNvPicPr/>
          <p:nvPr/>
        </p:nvPicPr>
        <p:blipFill rotWithShape="1">
          <a:blip r:embed="rId3"/>
          <a:srcRect t="20798" r="10738" b="5697"/>
          <a:stretch/>
        </p:blipFill>
        <p:spPr bwMode="auto">
          <a:xfrm>
            <a:off x="183012" y="1814414"/>
            <a:ext cx="5344624" cy="1397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8</a:t>
            </a:r>
          </a:p>
          <a:p>
            <a:pPr algn="r"/>
            <a:endParaRPr lang="ru-RU" sz="1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35300" y="23894"/>
            <a:ext cx="2730500" cy="37345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3063"/>
            <a:r>
              <a:rPr lang="ru-RU" sz="800" dirty="0" smtClean="0">
                <a:solidFill>
                  <a:srgbClr val="11437F"/>
                </a:solidFill>
              </a:rPr>
              <a:t>Регистры бюджетного учета: ф. 0504071 «Журнал операций» и ф. 0504072 «Главная книга»</a:t>
            </a:r>
            <a:endParaRPr lang="ru-RU" sz="800" dirty="0">
              <a:solidFill>
                <a:srgbClr val="11437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00550" y="1622425"/>
            <a:ext cx="1127086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Соответствие данных оборотов за день Журнала операций, главной </a:t>
            </a:r>
            <a:r>
              <a:rPr lang="ru-RU" sz="800" dirty="0"/>
              <a:t>книги гр. 7 и гр.8 ЭБ </a:t>
            </a:r>
            <a:r>
              <a:rPr lang="ru-RU" sz="800" dirty="0" smtClean="0"/>
              <a:t>и АСФК по счетам:</a:t>
            </a:r>
          </a:p>
          <a:p>
            <a:pPr algn="ctr"/>
            <a:r>
              <a:rPr lang="ru-RU" sz="800" dirty="0" smtClean="0"/>
              <a:t>3.20211, </a:t>
            </a:r>
          </a:p>
          <a:p>
            <a:pPr algn="ctr"/>
            <a:r>
              <a:rPr lang="ru-RU" sz="800" dirty="0" smtClean="0"/>
              <a:t>3.40210,</a:t>
            </a:r>
          </a:p>
          <a:p>
            <a:pPr algn="ctr"/>
            <a:r>
              <a:rPr lang="ru-RU" sz="800" dirty="0" smtClean="0"/>
              <a:t>3.40220</a:t>
            </a:r>
            <a:endParaRPr lang="ru-RU" sz="800" dirty="0"/>
          </a:p>
        </p:txBody>
      </p:sp>
      <p:sp>
        <p:nvSpPr>
          <p:cNvPr id="18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314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Спасибо за внимание!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78819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9000"/>
                    </a14:imgEffect>
                  </a14:imgLayer>
                </a14:imgProps>
              </a:ext>
            </a:extLst>
          </a:blip>
          <a:srcRect l="22767" t="47687" r="5314" b="10477"/>
          <a:stretch/>
        </p:blipFill>
        <p:spPr bwMode="auto">
          <a:xfrm>
            <a:off x="235810" y="1393825"/>
            <a:ext cx="5296953" cy="16514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9</a:t>
            </a:r>
            <a:endParaRPr lang="ru-RU" sz="1000" b="1" dirty="0" smtClean="0"/>
          </a:p>
          <a:p>
            <a:pPr algn="r"/>
            <a:endParaRPr lang="ru-RU" sz="10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 rot="10800000" flipH="1" flipV="1">
            <a:off x="3111499" y="27304"/>
            <a:ext cx="2638385" cy="3118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записях учета ПУИО ЭБ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6728" y="397345"/>
            <a:ext cx="5188206" cy="996480"/>
          </a:xfrm>
          <a:prstGeom prst="rect">
            <a:avLst/>
          </a:prstGeom>
          <a:solidFill>
            <a:schemeClr val="lt1">
              <a:alpha val="33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b="1" dirty="0" smtClean="0">
                <a:solidFill>
                  <a:srgbClr val="FF0000"/>
                </a:solidFill>
              </a:rPr>
              <a:t>Шаг 4. </a:t>
            </a:r>
            <a:r>
              <a:rPr lang="ru-RU" sz="800" b="1" dirty="0" smtClean="0">
                <a:solidFill>
                  <a:schemeClr val="tx1"/>
                </a:solidFill>
              </a:rPr>
              <a:t>После формирования и сверки регистров</a:t>
            </a:r>
            <a:r>
              <a:rPr lang="en-US" sz="800" b="1" dirty="0" smtClean="0">
                <a:solidFill>
                  <a:schemeClr val="tx1"/>
                </a:solidFill>
              </a:rPr>
              <a:t>,</a:t>
            </a:r>
            <a:r>
              <a:rPr lang="ru-RU" sz="800" b="1" dirty="0" smtClean="0">
                <a:solidFill>
                  <a:schemeClr val="tx1"/>
                </a:solidFill>
              </a:rPr>
              <a:t> </a:t>
            </a:r>
            <a:r>
              <a:rPr lang="ru-RU" sz="800" b="1" dirty="0"/>
              <a:t>ф</a:t>
            </a:r>
            <a:r>
              <a:rPr lang="ru-RU" sz="800" b="1" dirty="0" smtClean="0"/>
              <a:t>ормируем «Информацию о записях учета ПУИО ЭБ» в ПУИО ЭБ, данные проверяем через «Печать вложений»: </a:t>
            </a:r>
          </a:p>
          <a:p>
            <a:endParaRPr lang="ru-RU" sz="500" b="1" dirty="0" smtClean="0"/>
          </a:p>
          <a:p>
            <a:r>
              <a:rPr lang="ru-RU" sz="800" b="1" i="1" dirty="0" smtClean="0"/>
              <a:t>           Сверка осуществляется путем сложения = </a:t>
            </a:r>
            <a:r>
              <a:rPr lang="ru-RU" sz="800" b="1" i="1" dirty="0" err="1" smtClean="0"/>
              <a:t>Дт</a:t>
            </a:r>
            <a:r>
              <a:rPr lang="ru-RU" sz="800" b="1" i="1" dirty="0" smtClean="0"/>
              <a:t> +</a:t>
            </a:r>
            <a:r>
              <a:rPr lang="ru-RU" sz="800" b="1" i="1" dirty="0" err="1" smtClean="0"/>
              <a:t>Кт</a:t>
            </a:r>
            <a:r>
              <a:rPr lang="ru-RU" sz="800" b="1" i="1" dirty="0" smtClean="0"/>
              <a:t> выписки банка за день</a:t>
            </a:r>
          </a:p>
          <a:p>
            <a:r>
              <a:rPr lang="ru-RU" sz="800" b="1" i="1" dirty="0" smtClean="0"/>
              <a:t>           + </a:t>
            </a:r>
            <a:r>
              <a:rPr lang="ru-RU" sz="800" b="1" i="1" dirty="0" err="1" smtClean="0"/>
              <a:t>внебанк</a:t>
            </a:r>
            <a:r>
              <a:rPr lang="ru-RU" sz="800" b="1" i="1" dirty="0" smtClean="0"/>
              <a:t> за день + </a:t>
            </a:r>
            <a:r>
              <a:rPr lang="ru-RU" sz="800" b="1" i="1" dirty="0"/>
              <a:t>б</a:t>
            </a:r>
            <a:r>
              <a:rPr lang="ru-RU" sz="800" b="1" i="1" dirty="0" smtClean="0"/>
              <a:t>юджетные данные по 01 л/с. </a:t>
            </a:r>
          </a:p>
          <a:p>
            <a:endParaRPr lang="ru-RU" sz="500" b="1" i="1" dirty="0" smtClean="0"/>
          </a:p>
          <a:p>
            <a:r>
              <a:rPr lang="ru-RU" sz="800" b="1" dirty="0" smtClean="0"/>
              <a:t>Производим «Передачу данных» из ГИИС ЭБ в ИС АСФК для консолидации учетных данных и отправки отчета ф. 0531981 в Межрегиональное операционное </a:t>
            </a:r>
            <a:r>
              <a:rPr lang="ru-RU" sz="800" b="1" smtClean="0"/>
              <a:t>управление Федерального </a:t>
            </a:r>
            <a:r>
              <a:rPr lang="ru-RU" sz="800" b="1" dirty="0" smtClean="0"/>
              <a:t>казначейства. </a:t>
            </a:r>
            <a:endParaRPr lang="ru-RU" sz="800" b="1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231900" y="1851025"/>
            <a:ext cx="381000" cy="152400"/>
          </a:xfrm>
          <a:prstGeom prst="roundRect">
            <a:avLst/>
          </a:prstGeom>
          <a:solidFill>
            <a:srgbClr val="FF00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b="1" dirty="0" smtClean="0">
                <a:solidFill>
                  <a:schemeClr val="tx1"/>
                </a:solidFill>
              </a:rPr>
              <a:t>01:05</a:t>
            </a:r>
            <a:endParaRPr lang="ru-RU" sz="5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94034" y="1687805"/>
            <a:ext cx="550866" cy="152400"/>
          </a:xfrm>
          <a:prstGeom prst="roundRect">
            <a:avLst/>
          </a:prstGeom>
          <a:solidFill>
            <a:srgbClr val="FF00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b="1" dirty="0" smtClean="0">
                <a:solidFill>
                  <a:schemeClr val="tx1"/>
                </a:solidFill>
              </a:rPr>
              <a:t>28.08.2020</a:t>
            </a:r>
            <a:endParaRPr lang="ru-RU" sz="5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203447" y="2378368"/>
            <a:ext cx="550866" cy="152400"/>
          </a:xfrm>
          <a:prstGeom prst="roundRect">
            <a:avLst/>
          </a:prstGeom>
          <a:solidFill>
            <a:srgbClr val="FF00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b="1" dirty="0" smtClean="0">
                <a:solidFill>
                  <a:schemeClr val="tx1"/>
                </a:solidFill>
              </a:rPr>
              <a:t>Печать вложение</a:t>
            </a:r>
            <a:endParaRPr lang="ru-RU" sz="5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422400" y="2378368"/>
            <a:ext cx="550866" cy="152400"/>
          </a:xfrm>
          <a:prstGeom prst="roundRect">
            <a:avLst/>
          </a:prstGeom>
          <a:solidFill>
            <a:srgbClr val="FF00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b="1" dirty="0" smtClean="0">
                <a:solidFill>
                  <a:schemeClr val="tx1"/>
                </a:solidFill>
              </a:rPr>
              <a:t>Передача данных</a:t>
            </a:r>
            <a:endParaRPr lang="ru-RU" sz="500" b="1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4519472" y="191735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352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2589</TotalTime>
  <Words>1076</Words>
  <Application>Microsoft Office PowerPoint</Application>
  <PresentationFormat>Произвольный</PresentationFormat>
  <Paragraphs>138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249</cp:revision>
  <dcterms:created xsi:type="dcterms:W3CDTF">2019-07-31T16:47:50Z</dcterms:created>
  <dcterms:modified xsi:type="dcterms:W3CDTF">2020-10-14T07:53:52Z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