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67" r:id="rId4"/>
    <p:sldId id="279" r:id="rId5"/>
    <p:sldId id="278" r:id="rId6"/>
    <p:sldId id="271" r:id="rId7"/>
    <p:sldId id="273" r:id="rId8"/>
    <p:sldId id="280" r:id="rId9"/>
    <p:sldId id="275" r:id="rId10"/>
    <p:sldId id="277" r:id="rId11"/>
    <p:sldId id="276" r:id="rId12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1" autoAdjust="0"/>
    <p:restoredTop sz="93913" autoAdjust="0"/>
  </p:normalViewPr>
  <p:slideViewPr>
    <p:cSldViewPr>
      <p:cViewPr varScale="1">
        <p:scale>
          <a:sx n="149" d="100"/>
          <a:sy n="149" d="100"/>
        </p:scale>
        <p:origin x="108" y="396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08.07.2020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948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08.07.2020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июль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700" y="2266518"/>
            <a:ext cx="3236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 smtClean="0">
                <a:solidFill>
                  <a:srgbClr val="11437F"/>
                </a:solidFill>
              </a:rPr>
              <a:t>Шамордина</a:t>
            </a:r>
            <a:r>
              <a:rPr lang="ru-RU" sz="900" dirty="0" smtClean="0">
                <a:solidFill>
                  <a:srgbClr val="11437F"/>
                </a:solidFill>
              </a:rPr>
              <a:t> Светлана Владимировна</a:t>
            </a:r>
          </a:p>
          <a:p>
            <a:r>
              <a:rPr lang="ru-RU" sz="800" b="1" dirty="0" smtClean="0">
                <a:solidFill>
                  <a:srgbClr val="11437F"/>
                </a:solidFill>
              </a:rPr>
              <a:t>Заместитель начальника Отдела  бюджетного учета и отчетности по операциям бюджетов</a:t>
            </a:r>
            <a:endParaRPr lang="ru-RU" sz="800" b="1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58340" y="817974"/>
            <a:ext cx="4758160" cy="880652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algn="ctr"/>
            <a:endParaRPr lang="ru-RU" sz="1100" b="1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600" dirty="0" smtClean="0"/>
              <a:t>Представление отчетности по национальным проектам ф.0503128-НП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569027"/>
              </p:ext>
            </p:extLst>
          </p:nvPr>
        </p:nvGraphicFramePr>
        <p:xfrm>
          <a:off x="0" y="427993"/>
          <a:ext cx="5369153" cy="3065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9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970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 соответствии с приказом Министерства финансов Российской Федерации от 20.08.2019 № 131н «О внесении изменений в Инструкцию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утвержденную приказом Министерства финансов Российской Федерации от 28.12. 2010 № 191н», в целях раскрытия информации о ходе реализации национальных проектов, территориальные Органы Федерального казначейства (далее – ТОФК) осуществляют проверку формы  0503128-НП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представленную финансовыми органами субъектов Российской Федерации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органами управления государственными внебюджетными фондами Российской Федерации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в подсистему учета и отчетности государственной интегрированной информационной системы управления государственными финансами «Электронный бюджет» (далее – </a:t>
                      </a:r>
                      <a:r>
                        <a:rPr lang="ru-RU" sz="800" b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ГИИС «Электронный бюджет»).</a:t>
                      </a:r>
                    </a:p>
                    <a:p>
                      <a:pPr marL="0" marR="0" indent="180975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8642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26086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164082" y="0"/>
            <a:ext cx="2589551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Представление Отчетности                                           по </a:t>
            </a:r>
            <a:r>
              <a:rPr lang="ru-RU" altLang="ru-RU" sz="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национальным </a:t>
            </a:r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проектам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011824"/>
              </p:ext>
            </p:extLst>
          </p:nvPr>
        </p:nvGraphicFramePr>
        <p:xfrm>
          <a:off x="368299" y="427994"/>
          <a:ext cx="5000853" cy="2438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69365">
                <a:tc>
                  <a:txBody>
                    <a:bodyPr/>
                    <a:lstStyle/>
                    <a:p>
                      <a:pPr marL="0" indent="0" algn="ctr" defTabSz="179388"/>
                      <a:r>
                        <a:rPr lang="ru-RU" altLang="ru-RU" sz="800" b="1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ru-RU" altLang="ru-RU" sz="900" b="1" dirty="0" smtClean="0">
                          <a:solidFill>
                            <a:srgbClr val="FF0000"/>
                          </a:solidFill>
                        </a:rPr>
                        <a:t>ФО, ГВБФ, ГРБС ФБ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91867">
                <a:tc>
                  <a:txBody>
                    <a:bodyPr/>
                    <a:lstStyle/>
                    <a:p>
                      <a:pPr marL="0" indent="0" algn="ctr" defTabSz="179388"/>
                      <a:r>
                        <a:rPr lang="ru-RU" altLang="ru-RU" sz="800" b="1" dirty="0" smtClean="0">
                          <a:solidFill>
                            <a:srgbClr val="FF0000"/>
                          </a:solidFill>
                        </a:rPr>
                        <a:t>            ФО, ГВБФ</a:t>
                      </a:r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21300" y="2998629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flipH="1">
            <a:off x="749300" y="708025"/>
            <a:ext cx="4267200" cy="1371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>
                <a:solidFill>
                  <a:schemeClr val="tx1"/>
                </a:solidFill>
              </a:rPr>
              <a:t>Отчет о бюджетных обязательствах (ф. 0503128) в части обязательств по реализации национальных проектов (программ), комплексного плана модернизации и расширения магистральной инфраструктуры (региональных проектов в составе национальных проектов) в ходе исполнения соответствующих бюджетов </a:t>
            </a:r>
          </a:p>
          <a:p>
            <a:pPr algn="ctr">
              <a:defRPr/>
            </a:pPr>
            <a:endParaRPr lang="ru-RU" sz="6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endParaRPr lang="ru-RU" sz="6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900" b="1" dirty="0" smtClean="0">
                <a:solidFill>
                  <a:srgbClr val="FF0000"/>
                </a:solidFill>
              </a:rPr>
              <a:t>Отчет </a:t>
            </a:r>
            <a:r>
              <a:rPr lang="ru-RU" sz="900" b="1" dirty="0">
                <a:solidFill>
                  <a:srgbClr val="FF0000"/>
                </a:solidFill>
              </a:rPr>
              <a:t>(ф. 0503128-НП)</a:t>
            </a:r>
          </a:p>
          <a:p>
            <a:pPr algn="ctr"/>
            <a:endParaRPr lang="ru-RU" sz="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3457" y="2232025"/>
            <a:ext cx="40988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rgbClr val="FF0000"/>
                </a:solidFill>
              </a:rPr>
              <a:t>              </a:t>
            </a:r>
            <a:r>
              <a:rPr lang="ru-RU" altLang="ru-RU" sz="900" b="1" dirty="0" smtClean="0">
                <a:solidFill>
                  <a:srgbClr val="FF0000"/>
                </a:solidFill>
              </a:rPr>
              <a:t>Периодичность </a:t>
            </a:r>
            <a:r>
              <a:rPr lang="ru-RU" altLang="ru-RU" sz="900" b="1" dirty="0">
                <a:solidFill>
                  <a:srgbClr val="FF0000"/>
                </a:solidFill>
              </a:rPr>
              <a:t>представления </a:t>
            </a:r>
            <a:r>
              <a:rPr lang="ru-RU" altLang="ru-RU" sz="900" b="1" dirty="0" smtClean="0">
                <a:solidFill>
                  <a:srgbClr val="FF0000"/>
                </a:solidFill>
              </a:rPr>
              <a:t>– ежемесячно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Периодичность представления </a:t>
            </a:r>
            <a:r>
              <a:rPr lang="ru-RU" altLang="ru-RU" sz="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Отчетности </a:t>
            </a:r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                                         по </a:t>
            </a:r>
            <a:r>
              <a:rPr lang="ru-RU" altLang="ru-RU" sz="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национальным </a:t>
            </a:r>
            <a:r>
              <a:rPr lang="ru-RU" altLang="ru-RU" sz="80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проектам ф.0503128-НП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2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6250" y="98425"/>
            <a:ext cx="27114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Arial (Заголовки)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38372" y="1317625"/>
            <a:ext cx="1143001" cy="990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>
                <a:solidFill>
                  <a:srgbClr val="335CA7"/>
                </a:solidFill>
              </a:rPr>
              <a:t>ф. 0503128-НП</a:t>
            </a:r>
            <a:endParaRPr lang="ru-RU" sz="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9700" y="1165225"/>
            <a:ext cx="1143000" cy="1143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54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/>
              <a:t>ФО, ГВБФ, ГРБС ФБ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43396" y="1241425"/>
            <a:ext cx="1282704" cy="10668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54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/>
              <a:t>ТОФК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1358901" y="1622425"/>
            <a:ext cx="838199" cy="26669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00" dirty="0">
                <a:solidFill>
                  <a:schemeClr val="tx1"/>
                </a:solidFill>
              </a:rPr>
              <a:t>ПРЕДСТАВЛЕНИЕ</a:t>
            </a:r>
          </a:p>
        </p:txBody>
      </p:sp>
      <p:sp>
        <p:nvSpPr>
          <p:cNvPr id="8" name="Стрелка влево 7"/>
          <p:cNvSpPr/>
          <p:nvPr/>
        </p:nvSpPr>
        <p:spPr>
          <a:xfrm>
            <a:off x="3422647" y="1639389"/>
            <a:ext cx="838202" cy="249735"/>
          </a:xfrm>
          <a:prstGeom prst="leftArrow">
            <a:avLst>
              <a:gd name="adj1" fmla="val 50000"/>
              <a:gd name="adj2" fmla="val 45804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00" dirty="0">
                <a:solidFill>
                  <a:schemeClr val="tx1"/>
                </a:solidFill>
              </a:rPr>
              <a:t>ПРОВЕРКА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40100" y="860425"/>
            <a:ext cx="838201" cy="304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>
                <a:solidFill>
                  <a:srgbClr val="FF0000"/>
                </a:solidFill>
              </a:rPr>
              <a:t>4 </a:t>
            </a:r>
            <a:r>
              <a:rPr lang="ru-RU" sz="800" b="1" dirty="0">
                <a:solidFill>
                  <a:srgbClr val="FF0000"/>
                </a:solidFill>
              </a:rPr>
              <a:t>рабочих </a:t>
            </a:r>
            <a:r>
              <a:rPr lang="ru-RU" sz="800" b="1" dirty="0" smtClean="0">
                <a:solidFill>
                  <a:srgbClr val="FF0000"/>
                </a:solidFill>
              </a:rPr>
              <a:t>дня</a:t>
            </a:r>
            <a:endParaRPr lang="ru-RU" sz="8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8900" y="860425"/>
            <a:ext cx="838198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>
                <a:solidFill>
                  <a:srgbClr val="FF0000"/>
                </a:solidFill>
              </a:rPr>
              <a:t>28 число месяца</a:t>
            </a:r>
            <a:r>
              <a:rPr lang="en-US" sz="800" b="1" dirty="0" smtClean="0">
                <a:solidFill>
                  <a:srgbClr val="FF0000"/>
                </a:solidFill>
              </a:rPr>
              <a:t> </a:t>
            </a:r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12BB325-9EF7-4358-8C6B-0C8F01B30439}" type="slidenum">
              <a:rPr lang="ru-RU" altLang="ru-RU" sz="800" smtClean="0"/>
              <a:pPr/>
              <a:t>4</a:t>
            </a:fld>
            <a:endParaRPr lang="ru-RU" altLang="ru-RU" sz="80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 rot="10800000" flipH="1" flipV="1">
            <a:off x="3263901" y="53333"/>
            <a:ext cx="2501900" cy="3329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Сроки, порядок представления и проверки отчета ф.053128-НП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6900" y="98425"/>
            <a:ext cx="37274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20900" y="1089025"/>
            <a:ext cx="1447800" cy="3809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/>
              <a:t>Количество Отчетов </a:t>
            </a:r>
            <a:br>
              <a:rPr lang="ru-RU" sz="800" dirty="0"/>
            </a:br>
            <a:r>
              <a:rPr lang="en-US" sz="800" dirty="0"/>
              <a:t>(</a:t>
            </a:r>
            <a:r>
              <a:rPr lang="ru-RU" sz="800" dirty="0"/>
              <a:t>ф. 0503128-НП)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500" y="1089025"/>
            <a:ext cx="1295400" cy="381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/>
              <a:t>Количество Отчетов </a:t>
            </a:r>
            <a:br>
              <a:rPr lang="ru-RU" sz="800" dirty="0"/>
            </a:br>
            <a:r>
              <a:rPr lang="en-US" sz="800" dirty="0"/>
              <a:t>(</a:t>
            </a:r>
            <a:r>
              <a:rPr lang="ru-RU" sz="800" dirty="0"/>
              <a:t>ф. 0503117-НП)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-165100" y="316024"/>
            <a:ext cx="51816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ru-RU" altLang="ru-RU" sz="800" b="1" dirty="0">
              <a:latin typeface="+mj-lt"/>
              <a:cs typeface="Times New Roman" pitchFamily="18" charset="0"/>
            </a:endParaRPr>
          </a:p>
        </p:txBody>
      </p:sp>
      <p:sp>
        <p:nvSpPr>
          <p:cNvPr id="20" name="Равно 19"/>
          <p:cNvSpPr/>
          <p:nvPr/>
        </p:nvSpPr>
        <p:spPr>
          <a:xfrm>
            <a:off x="1511301" y="1012825"/>
            <a:ext cx="533400" cy="457200"/>
          </a:xfrm>
          <a:prstGeom prst="mathEqual">
            <a:avLst>
              <a:gd name="adj1" fmla="val 23520"/>
              <a:gd name="adj2" fmla="val 2871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800">
              <a:solidFill>
                <a:schemeClr val="tx1"/>
              </a:solidFill>
            </a:endParaRPr>
          </a:p>
        </p:txBody>
      </p:sp>
      <p:pic>
        <p:nvPicPr>
          <p:cNvPr id="2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1101" y="1012826"/>
            <a:ext cx="533400" cy="60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4178300" y="1012825"/>
            <a:ext cx="1371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" dirty="0"/>
              <a:t>Допускается отклонение на отчеты (ф. 0503128-НП), содержащих только данные плановых периодов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500" y="2204163"/>
            <a:ext cx="1257300" cy="3495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/>
              <a:t>Отчет </a:t>
            </a:r>
            <a:br>
              <a:rPr lang="ru-RU" sz="800" dirty="0"/>
            </a:br>
            <a:r>
              <a:rPr lang="en-US" sz="800" dirty="0"/>
              <a:t>(</a:t>
            </a:r>
            <a:r>
              <a:rPr lang="ru-RU" sz="800" dirty="0"/>
              <a:t>ф. 0503117-НП)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21100" y="2232024"/>
            <a:ext cx="1584285" cy="35099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 smtClean="0"/>
              <a:t>Отчет </a:t>
            </a:r>
            <a:r>
              <a:rPr lang="ru-RU" sz="800" dirty="0"/>
              <a:t/>
            </a:r>
            <a:br>
              <a:rPr lang="ru-RU" sz="800" dirty="0"/>
            </a:br>
            <a:r>
              <a:rPr lang="en-US" sz="800" dirty="0"/>
              <a:t>(</a:t>
            </a:r>
            <a:r>
              <a:rPr lang="ru-RU" sz="800" dirty="0"/>
              <a:t>ф. 0503128-НП)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1778001" y="2220038"/>
            <a:ext cx="1676400" cy="349539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177800" y="1793160"/>
            <a:ext cx="52577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dirty="0"/>
              <a:t>При наличии Отчета (ф. 0503117-НП) должен быть </a:t>
            </a:r>
            <a:r>
              <a:rPr lang="ru-RU" sz="800" dirty="0" smtClean="0"/>
              <a:t>представлен</a:t>
            </a:r>
          </a:p>
          <a:p>
            <a:pPr algn="ctr"/>
            <a:r>
              <a:rPr lang="ru-RU" sz="800" dirty="0" smtClean="0"/>
              <a:t> </a:t>
            </a:r>
            <a:r>
              <a:rPr lang="ru-RU" sz="800" dirty="0"/>
              <a:t>Отчет (ф. </a:t>
            </a:r>
            <a:r>
              <a:rPr lang="ru-RU" sz="800" dirty="0" smtClean="0"/>
              <a:t>0503128-НП)по </a:t>
            </a:r>
            <a:r>
              <a:rPr lang="ru-RU" sz="800" dirty="0"/>
              <a:t>аналогичному ОКТМО</a:t>
            </a:r>
          </a:p>
        </p:txBody>
      </p:sp>
      <p:sp>
        <p:nvSpPr>
          <p:cNvPr id="2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7010249" y="6356350"/>
            <a:ext cx="4343551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3654561-5B82-4CCA-BBFA-DC622F9277EE}" type="slidenum">
              <a:rPr lang="ru-RU" altLang="ru-RU" sz="800" smtClean="0"/>
              <a:pPr/>
              <a:t>5</a:t>
            </a:fld>
            <a:endParaRPr lang="ru-RU" altLang="ru-RU" sz="80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  <a:endParaRPr lang="ru-RU" sz="10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 rot="10800000" flipH="1" flipV="1">
            <a:off x="3155950" y="17042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altLang="ru-RU" sz="800" dirty="0" smtClean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Сопоставимость отчетных форм</a:t>
            </a:r>
          </a:p>
          <a:p>
            <a:pPr algn="ctr"/>
            <a:endParaRPr lang="ru-RU" sz="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564065"/>
              </p:ext>
            </p:extLst>
          </p:nvPr>
        </p:nvGraphicFramePr>
        <p:xfrm>
          <a:off x="12345" y="397346"/>
          <a:ext cx="5765800" cy="2849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16760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</a:pPr>
                      <a:endParaRPr lang="ru-RU" altLang="ru-RU" sz="800" b="0" dirty="0" smtClean="0">
                        <a:solidFill>
                          <a:schemeClr val="tx1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Четвертый разряд кода целевой статьи (00 0 X0 00000), отражающий расходы на национальный проект (программу), 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Комплексный план, соответствует буквенному значению: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"Культура";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национальная программа "Цифровая экономика Российской Федерации";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"Образование";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"Жилье и городская среда";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"Экология";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"Малое и среднее предпринимательство и поддержка индивидуальной    предпринимательской инициативы";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"Производительность труда и поддержка занятости";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"Здравоохранение";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"Демография";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"Безопасные и качественные автомобильные дороги";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"Наука";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"Международная кооперация и экспорт";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Комплексный план модернизации и расширения магистральной инфраструктуры.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1474">
                <a:tc>
                  <a:txBody>
                    <a:bodyPr/>
                    <a:lstStyle/>
                    <a:p>
                      <a:pPr algn="l"/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7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Целевые статьи расходов по национальным проектам</a:t>
            </a:r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841048"/>
              </p:ext>
            </p:extLst>
          </p:nvPr>
        </p:nvGraphicFramePr>
        <p:xfrm>
          <a:off x="0" y="327025"/>
          <a:ext cx="5638800" cy="73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16168">
                <a:tc>
                  <a:txBody>
                    <a:bodyPr/>
                    <a:lstStyle/>
                    <a:p>
                      <a:pPr marL="0" marR="0" lvl="0" indent="0" algn="just" defTabSz="91440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ТОФК после прохождения контролей переводит отчет (отчеты) на статус «Принят» / «Принят условно» или, в случае необходимости корректировки отчета, «Отменен». Внешний контроль проводиться только в части отчетов ф.0503128-НП.</a:t>
                      </a:r>
                      <a:endParaRPr lang="ru-RU" sz="700" b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>
                        <a:lnSpc>
                          <a:spcPct val="150000"/>
                        </a:lnSpc>
                      </a:pPr>
                      <a:endParaRPr lang="ru-RU" sz="5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3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1698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042" t="-2082" r="5208" b="52083"/>
          <a:stretch/>
        </p:blipFill>
        <p:spPr>
          <a:xfrm>
            <a:off x="0" y="631825"/>
            <a:ext cx="5626100" cy="236220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00" dirty="0">
                <a:solidFill>
                  <a:srgbClr val="11437F"/>
                </a:solidFill>
              </a:rPr>
              <a:t>Принятие ТОФК </a:t>
            </a:r>
            <a:r>
              <a:rPr lang="ru-RU" sz="700">
                <a:solidFill>
                  <a:srgbClr val="11437F"/>
                </a:solidFill>
              </a:rPr>
              <a:t>отчетов </a:t>
            </a:r>
            <a:r>
              <a:rPr lang="ru-RU" sz="700" smtClean="0">
                <a:solidFill>
                  <a:srgbClr val="11437F"/>
                </a:solidFill>
              </a:rPr>
              <a:t>ф.0503128-НП                               </a:t>
            </a:r>
            <a:r>
              <a:rPr lang="ru-RU" sz="700" dirty="0">
                <a:solidFill>
                  <a:srgbClr val="11437F"/>
                </a:solidFill>
              </a:rPr>
              <a:t>в </a:t>
            </a:r>
            <a:r>
              <a:rPr lang="ru-RU" sz="700" dirty="0" err="1">
                <a:solidFill>
                  <a:srgbClr val="11437F"/>
                </a:solidFill>
              </a:rPr>
              <a:t>ПУиО</a:t>
            </a:r>
            <a:r>
              <a:rPr lang="ru-RU" sz="700" dirty="0">
                <a:solidFill>
                  <a:srgbClr val="11437F"/>
                </a:solidFill>
              </a:rPr>
              <a:t> ГИИС "Электронный бюджет </a:t>
            </a:r>
          </a:p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41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0700" y="98425"/>
            <a:ext cx="5105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5900" y="555626"/>
            <a:ext cx="525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 smtClean="0"/>
              <a:t>      </a:t>
            </a:r>
          </a:p>
          <a:p>
            <a:pPr algn="just"/>
            <a:r>
              <a:rPr lang="ru-RU" sz="800" dirty="0" smtClean="0"/>
              <a:t>       По результатам анализа протоколов контролей, сформированных в </a:t>
            </a:r>
            <a:r>
              <a:rPr lang="ru-RU" sz="800" dirty="0" err="1" smtClean="0"/>
              <a:t>ПУиО</a:t>
            </a:r>
            <a:r>
              <a:rPr lang="ru-RU" sz="800" dirty="0" smtClean="0"/>
              <a:t> ГИИС «Электронный бюджет», в случае принятия решения о необходимости корректировки отчетности, специалист ТОФК осуществляет отмену представленного отчета и координацию процесса его замены финансовым органом субъекта Российской Федерации в срок до четырех календарных дней с момента его фактического представления в </a:t>
            </a:r>
            <a:r>
              <a:rPr lang="ru-RU" sz="800" dirty="0" err="1" smtClean="0"/>
              <a:t>ПУиО</a:t>
            </a:r>
            <a:r>
              <a:rPr lang="ru-RU" sz="800" dirty="0" smtClean="0"/>
              <a:t> ГИИС «Электронный бюджет».</a:t>
            </a:r>
          </a:p>
          <a:p>
            <a:endParaRPr lang="en-US" sz="800" dirty="0" smtClean="0"/>
          </a:p>
          <a:p>
            <a:pPr algn="just"/>
            <a:r>
              <a:rPr lang="ru-RU" sz="800" dirty="0" smtClean="0"/>
              <a:t>       После принятия всех Отчетов ф. 0503128-НП специалист ТОФК извещает Отдел консолидированной, бюджетной и бухгалтерской  отчетности МОУ ФК о принятии всех отчетов финансового органа субъекта Российской Федерации. Далее, в случае необходимости замены принятого отчета, ТОФК согласовывает с Отделом консолидированной, бюджетной и бухгалтерской отчетности МОУ ФК возможность его замены.</a:t>
            </a:r>
            <a:endParaRPr lang="ru-RU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  <a:endParaRPr lang="ru-RU" sz="1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протоколов контролей ф.0503</a:t>
            </a:r>
            <a:r>
              <a:rPr lang="en-US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-НП </a:t>
            </a:r>
            <a:endParaRPr lang="ru-RU" sz="7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7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18798"/>
              </p:ext>
            </p:extLst>
          </p:nvPr>
        </p:nvGraphicFramePr>
        <p:xfrm>
          <a:off x="0" y="537246"/>
          <a:ext cx="5369153" cy="3481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9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75989">
                <a:tc>
                  <a:txBody>
                    <a:bodyPr/>
                    <a:lstStyle/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7990">
                <a:tc>
                  <a:txBody>
                    <a:bodyPr/>
                    <a:lstStyle/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457200" marR="0" indent="169863" algn="r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                                                                                                                                                    </a:t>
                      </a:r>
                      <a:r>
                        <a:rPr lang="ru-RU" sz="700" dirty="0" smtClean="0">
                          <a:latin typeface="+mn-lt"/>
                        </a:rPr>
                        <a:t>Форма 0503151 с.2           </a:t>
                      </a:r>
                      <a:r>
                        <a:rPr lang="ru-RU" sz="700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2. ВЫБЫТИЯ</a:t>
                      </a: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700" dirty="0" smtClean="0"/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25386" r="3185" b="37505"/>
          <a:stretch/>
        </p:blipFill>
        <p:spPr>
          <a:xfrm>
            <a:off x="19333" y="1241425"/>
            <a:ext cx="5311658" cy="1628758"/>
          </a:xfrm>
          <a:prstGeom prst="rect">
            <a:avLst/>
          </a:prstGeom>
        </p:spPr>
      </p:pic>
      <p:sp>
        <p:nvSpPr>
          <p:cNvPr id="11" name="TextBox 6"/>
          <p:cNvSpPr>
            <a:spLocks noChangeArrowheads="1"/>
          </p:cNvSpPr>
          <p:nvPr/>
        </p:nvSpPr>
        <p:spPr bwMode="auto">
          <a:xfrm>
            <a:off x="773565" y="497046"/>
            <a:ext cx="1752600" cy="484300"/>
          </a:xfrm>
          <a:prstGeom prst="wedgeEllipseCallout">
            <a:avLst>
              <a:gd name="adj1" fmla="val -61714"/>
              <a:gd name="adj2" fmla="val 255016"/>
            </a:avLst>
          </a:prstGeom>
          <a:solidFill>
            <a:schemeClr val="bg2">
              <a:lumMod val="90000"/>
            </a:schemeClr>
          </a:solidFill>
          <a:ln w="127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ru-RU" altLang="ru-RU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500" b="1" dirty="0">
                <a:latin typeface="+mn-lt"/>
                <a:cs typeface="Times New Roman" panose="02020603050405020304" pitchFamily="18" charset="0"/>
              </a:rPr>
              <a:t>Графа 3,раздела </a:t>
            </a:r>
            <a:r>
              <a:rPr lang="ru-RU" altLang="ru-RU" sz="500" b="1" dirty="0" smtClean="0">
                <a:latin typeface="+mn-lt"/>
                <a:cs typeface="Times New Roman" panose="02020603050405020304" pitchFamily="18" charset="0"/>
              </a:rPr>
              <a:t>ф</a:t>
            </a:r>
            <a:r>
              <a:rPr lang="ru-RU" altLang="ru-RU" sz="500" b="1" dirty="0">
                <a:latin typeface="+mn-lt"/>
                <a:cs typeface="Times New Roman" panose="02020603050405020304" pitchFamily="18" charset="0"/>
              </a:rPr>
              <a:t>. </a:t>
            </a:r>
            <a:r>
              <a:rPr lang="ru-RU" altLang="ru-RU" sz="500" b="1" dirty="0" smtClean="0">
                <a:latin typeface="+mn-lt"/>
                <a:cs typeface="Times New Roman" panose="02020603050405020304" pitchFamily="18" charset="0"/>
              </a:rPr>
              <a:t>0503128-НП  </a:t>
            </a:r>
            <a:r>
              <a:rPr lang="ru-RU" altLang="ru-RU" sz="500" b="1" dirty="0">
                <a:latin typeface="+mn-lt"/>
                <a:cs typeface="Times New Roman" panose="02020603050405020304" pitchFamily="18" charset="0"/>
              </a:rPr>
              <a:t>(Раздел  Подраздел  + Целевая статья в части кода НП + КВР = графе 3 раздела  2.Выбытия </a:t>
            </a:r>
            <a:r>
              <a:rPr lang="ru-RU" altLang="ru-RU" sz="500" b="1" dirty="0" smtClean="0">
                <a:latin typeface="+mn-lt"/>
                <a:cs typeface="Times New Roman" panose="02020603050405020304" pitchFamily="18" charset="0"/>
              </a:rPr>
              <a:t>отчета   </a:t>
            </a:r>
            <a:r>
              <a:rPr lang="ru-RU" altLang="ru-RU" sz="500" b="1" dirty="0">
                <a:latin typeface="+mn-lt"/>
                <a:cs typeface="Times New Roman" panose="02020603050405020304" pitchFamily="18" charset="0"/>
              </a:rPr>
              <a:t>ф. 0503151</a:t>
            </a:r>
          </a:p>
          <a:p>
            <a:pPr algn="ctr"/>
            <a:endParaRPr lang="ru-RU" altLang="ru-RU" sz="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6"/>
          <p:cNvSpPr>
            <a:spLocks noChangeArrowheads="1"/>
          </p:cNvSpPr>
          <p:nvPr/>
        </p:nvSpPr>
        <p:spPr bwMode="auto">
          <a:xfrm>
            <a:off x="3492500" y="599248"/>
            <a:ext cx="2057400" cy="453088"/>
          </a:xfrm>
          <a:prstGeom prst="wedgeEllipseCallout">
            <a:avLst>
              <a:gd name="adj1" fmla="val -33027"/>
              <a:gd name="adj2" fmla="val 247268"/>
            </a:avLst>
          </a:prstGeom>
          <a:solidFill>
            <a:schemeClr val="bg2">
              <a:lumMod val="90000"/>
            </a:schemeClr>
          </a:solidFill>
          <a:ln w="127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ru-RU" altLang="ru-RU" sz="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500" b="1" dirty="0" smtClean="0">
              <a:cs typeface="Times New Roman" panose="02020603050405020304" pitchFamily="18" charset="0"/>
            </a:endParaRPr>
          </a:p>
          <a:p>
            <a:pPr algn="ctr"/>
            <a:r>
              <a:rPr lang="ru-RU" altLang="ru-RU" sz="500" b="1" dirty="0" smtClean="0">
                <a:latin typeface="+mn-lt"/>
                <a:cs typeface="Times New Roman" panose="02020603050405020304" pitchFamily="18" charset="0"/>
              </a:rPr>
              <a:t>Графа </a:t>
            </a:r>
            <a:r>
              <a:rPr lang="ru-RU" altLang="ru-RU" sz="500" b="1" dirty="0">
                <a:latin typeface="+mn-lt"/>
                <a:cs typeface="Times New Roman" panose="02020603050405020304" pitchFamily="18" charset="0"/>
              </a:rPr>
              <a:t>10,(Исполнено денежных обязательств)  </a:t>
            </a:r>
            <a:r>
              <a:rPr lang="ru-RU" altLang="ru-RU" sz="500" b="1">
                <a:latin typeface="+mn-lt"/>
                <a:cs typeface="Times New Roman" panose="02020603050405020304" pitchFamily="18" charset="0"/>
              </a:rPr>
              <a:t>отчета </a:t>
            </a:r>
            <a:r>
              <a:rPr lang="ru-RU" altLang="ru-RU" sz="500" b="1" smtClean="0">
                <a:latin typeface="+mn-lt"/>
                <a:cs typeface="Times New Roman" panose="02020603050405020304" pitchFamily="18" charset="0"/>
              </a:rPr>
              <a:t>ф.0503128-НП </a:t>
            </a:r>
            <a:r>
              <a:rPr lang="ru-RU" altLang="ru-RU" sz="500" b="1" dirty="0">
                <a:latin typeface="+mn-lt"/>
                <a:cs typeface="Times New Roman" panose="02020603050405020304" pitchFamily="18" charset="0"/>
              </a:rPr>
              <a:t>= равняется графе  4 (Бюджетная деятельность) раздела 2 Выбытия  </a:t>
            </a:r>
            <a:r>
              <a:rPr lang="ru-RU" altLang="ru-RU" sz="500" b="1" dirty="0" smtClean="0">
                <a:latin typeface="+mn-lt"/>
                <a:cs typeface="Times New Roman" panose="02020603050405020304" pitchFamily="18" charset="0"/>
              </a:rPr>
              <a:t>отчета  ф.0503151</a:t>
            </a:r>
            <a:endParaRPr lang="ru-RU" altLang="ru-RU" sz="500" b="1" dirty="0">
              <a:latin typeface="+mn-lt"/>
              <a:cs typeface="Times New Roman" panose="02020603050405020304" pitchFamily="18" charset="0"/>
            </a:endParaRPr>
          </a:p>
          <a:p>
            <a:pPr algn="just"/>
            <a:endParaRPr lang="ru-RU" altLang="ru-RU" sz="500" b="1" dirty="0">
              <a:cs typeface="Times New Roman" panose="02020603050405020304" pitchFamily="18" charset="0"/>
            </a:endParaRPr>
          </a:p>
          <a:p>
            <a:pPr algn="ctr"/>
            <a:endParaRPr lang="ru-RU" altLang="ru-RU" sz="600" dirty="0"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39038"/>
              </p:ext>
            </p:extLst>
          </p:nvPr>
        </p:nvGraphicFramePr>
        <p:xfrm>
          <a:off x="139700" y="3070225"/>
          <a:ext cx="4038600" cy="425181"/>
        </p:xfrm>
        <a:graphic>
          <a:graphicData uri="http://schemas.openxmlformats.org/drawingml/2006/table">
            <a:tbl>
              <a:tblPr/>
              <a:tblGrid>
                <a:gridCol w="208893"/>
                <a:gridCol w="348155"/>
                <a:gridCol w="204952"/>
                <a:gridCol w="3276600"/>
              </a:tblGrid>
              <a:tr h="65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0401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771P254610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4 434 973,00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0401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771P352940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12 139 750,50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80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0405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934I754803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611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815 000,00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0405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934I7</a:t>
                      </a:r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Д4803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611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955 000,00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0405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935I746440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631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990 637,60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0407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883G</a:t>
                      </a:r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А54290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611</a:t>
                      </a:r>
                    </a:p>
                  </a:txBody>
                  <a:tcPr marL="4462" marR="4462" marT="446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2 000 000,00</a:t>
                      </a:r>
                    </a:p>
                  </a:txBody>
                  <a:tcPr marL="4462" marR="4462" marT="44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 flipV="1">
            <a:off x="221346" y="2380893"/>
            <a:ext cx="9164" cy="745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76250" y="2384425"/>
            <a:ext cx="13307" cy="724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773565" y="2384425"/>
            <a:ext cx="0" cy="724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025900" y="2384425"/>
            <a:ext cx="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  <a:endParaRPr lang="ru-RU" sz="10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Соответствие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 отчетов</a:t>
            </a:r>
          </a:p>
          <a:p>
            <a:pPr algn="ct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ф.0503151 и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0503128-НП </a:t>
            </a:r>
            <a:endParaRPr lang="ru-RU" sz="7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07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2100" y="497047"/>
            <a:ext cx="5105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43063"/>
            <a:r>
              <a:rPr lang="ru-RU" sz="800" b="1" dirty="0" smtClean="0"/>
              <a:t>                  Нормативно-правовые акты , регламентирующие </a:t>
            </a:r>
            <a:r>
              <a:rPr lang="ru-RU" sz="800" b="1" dirty="0"/>
              <a:t>проверку </a:t>
            </a:r>
            <a:r>
              <a:rPr lang="ru-RU" sz="800" b="1" dirty="0" smtClean="0"/>
              <a:t>формы</a:t>
            </a:r>
            <a:r>
              <a:rPr lang="ru-RU" sz="800" b="1" dirty="0"/>
              <a:t> </a:t>
            </a:r>
            <a:r>
              <a:rPr lang="ru-RU" sz="800" b="1" dirty="0" smtClean="0"/>
              <a:t>0503128-НП:</a:t>
            </a:r>
          </a:p>
          <a:p>
            <a:pPr algn="ctr" defTabSz="1165225"/>
            <a:endParaRPr lang="ru-RU" sz="800" dirty="0" smtClean="0"/>
          </a:p>
          <a:p>
            <a:pPr marL="228600" indent="-228600" defTabSz="1165225">
              <a:buAutoNum type="arabicPeriod"/>
            </a:pPr>
            <a:r>
              <a:rPr lang="ru-RU" sz="800" dirty="0" smtClean="0"/>
              <a:t>Приказ МФ </a:t>
            </a:r>
            <a:r>
              <a:rPr lang="ru-RU" sz="800" dirty="0"/>
              <a:t>Российской Федерации от 20.08.2019 № 131н «О внесении изменений в Инструкцию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утвержденную приказом Министерства финансов Российской Федерации от 28.12. 2010 № 191н»</a:t>
            </a:r>
            <a:endParaRPr lang="ru-RU" sz="800" dirty="0" smtClean="0"/>
          </a:p>
          <a:p>
            <a:pPr marL="228600" indent="-228600" defTabSz="1165225">
              <a:buAutoNum type="arabicPeriod"/>
            </a:pPr>
            <a:endParaRPr lang="ru-RU" sz="800" dirty="0"/>
          </a:p>
          <a:p>
            <a:pPr marL="228600" indent="-228600" defTabSz="1165225">
              <a:buAutoNum type="arabicPeriod"/>
            </a:pPr>
            <a:r>
              <a:rPr lang="ru-RU" sz="800" dirty="0" smtClean="0"/>
              <a:t>ПИСЬМО Федерального Казначейства 09.09.2019 № 07-04-05/02-19361</a:t>
            </a:r>
          </a:p>
          <a:p>
            <a:r>
              <a:rPr lang="ru-RU" sz="800" dirty="0" smtClean="0"/>
              <a:t>        Приложение </a:t>
            </a:r>
            <a:r>
              <a:rPr lang="ru-RU" sz="800" dirty="0"/>
              <a:t>№ </a:t>
            </a:r>
            <a:r>
              <a:rPr lang="ru-RU" sz="800" dirty="0" smtClean="0"/>
              <a:t>1 к </a:t>
            </a:r>
            <a:r>
              <a:rPr lang="ru-RU" sz="800" dirty="0"/>
              <a:t>письму Федерального казначейства 09.09.2019 № 07-04-05/02-19361 </a:t>
            </a:r>
            <a:endParaRPr lang="ru-RU" sz="800" dirty="0" smtClean="0"/>
          </a:p>
          <a:p>
            <a:r>
              <a:rPr lang="ru-RU" sz="800" dirty="0"/>
              <a:t> </a:t>
            </a:r>
            <a:r>
              <a:rPr lang="ru-RU" sz="800" dirty="0" smtClean="0"/>
              <a:t>       Приложение </a:t>
            </a:r>
            <a:r>
              <a:rPr lang="ru-RU" sz="800" dirty="0"/>
              <a:t>№ </a:t>
            </a:r>
            <a:r>
              <a:rPr lang="ru-RU" sz="800" dirty="0" smtClean="0"/>
              <a:t>2 </a:t>
            </a:r>
            <a:r>
              <a:rPr lang="ru-RU" sz="800" dirty="0"/>
              <a:t>к письму Федерального казначейства 09.09.2019 № 07-04-05/02-19361 </a:t>
            </a:r>
          </a:p>
          <a:p>
            <a:r>
              <a:rPr lang="ru-RU" sz="800" dirty="0" smtClean="0"/>
              <a:t> </a:t>
            </a:r>
            <a:endParaRPr lang="ru-RU" sz="800" dirty="0"/>
          </a:p>
          <a:p>
            <a:pPr defTabSz="1165225"/>
            <a:endParaRPr lang="ru-RU" sz="800" dirty="0" smtClean="0"/>
          </a:p>
          <a:p>
            <a:pPr defTabSz="1165225"/>
            <a:endParaRPr lang="ru-RU" sz="800" dirty="0"/>
          </a:p>
          <a:p>
            <a:pPr defTabSz="1165225"/>
            <a:endParaRPr lang="ru-RU" sz="800" dirty="0" smtClean="0"/>
          </a:p>
          <a:p>
            <a:pPr defTabSz="1165225"/>
            <a:r>
              <a:rPr lang="ru-RU" sz="800" dirty="0" smtClean="0"/>
              <a:t> </a:t>
            </a:r>
            <a:endParaRPr lang="ru-RU" sz="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9</a:t>
            </a:r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00" dirty="0">
                <a:solidFill>
                  <a:srgbClr val="11437F"/>
                </a:solidFill>
              </a:rPr>
              <a:t>Нормативно-правовые акты , регламентирующие представление и проверку отчета (ф. </a:t>
            </a:r>
            <a:r>
              <a:rPr lang="ru-RU" sz="700" dirty="0" smtClean="0">
                <a:solidFill>
                  <a:srgbClr val="11437F"/>
                </a:solidFill>
              </a:rPr>
              <a:t>0503128-НП</a:t>
            </a:r>
            <a:r>
              <a:rPr lang="ru-RU" sz="700" dirty="0">
                <a:solidFill>
                  <a:srgbClr val="11437F"/>
                </a:solidFill>
              </a:rPr>
              <a:t>)</a:t>
            </a:r>
          </a:p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8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1298</TotalTime>
  <Words>743</Words>
  <Application>Microsoft Office PowerPoint</Application>
  <PresentationFormat>Произвольный</PresentationFormat>
  <Paragraphs>152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(Заголовки)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Солманова Наталья Евгеньевна</cp:lastModifiedBy>
  <cp:revision>183</cp:revision>
  <dcterms:created xsi:type="dcterms:W3CDTF">2019-07-31T16:47:50Z</dcterms:created>
  <dcterms:modified xsi:type="dcterms:W3CDTF">2020-07-08T10:28:02Z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