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78" r:id="rId1"/>
  </p:sldMasterIdLst>
  <p:notesMasterIdLst>
    <p:notesMasterId r:id="rId13"/>
  </p:notes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70" r:id="rId10"/>
    <p:sldId id="272" r:id="rId11"/>
    <p:sldId id="271" r:id="rId12"/>
  </p:sldIdLst>
  <p:sldSz cx="5765800" cy="3244850"/>
  <p:notesSz cx="5765800" cy="3244850"/>
  <p:embeddedFontLs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6633"/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2630" autoAdjust="0"/>
  </p:normalViewPr>
  <p:slideViewPr>
    <p:cSldViewPr>
      <p:cViewPr varScale="1">
        <p:scale>
          <a:sx n="179" d="100"/>
          <a:sy n="179" d="100"/>
        </p:scale>
        <p:origin x="-864" y="-84"/>
      </p:cViewPr>
      <p:guideLst>
        <p:guide orient="horz" pos="2880"/>
        <p:guide pos="2152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07.12.2020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36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2348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725" y="531044"/>
            <a:ext cx="4324350" cy="1129689"/>
          </a:xfrm>
        </p:spPr>
        <p:txBody>
          <a:bodyPr anchor="b"/>
          <a:lstStyle>
            <a:lvl1pPr algn="ctr"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725" y="1704297"/>
            <a:ext cx="4324350" cy="78342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6210" indent="0" algn="ctr">
              <a:buNone/>
              <a:defRPr sz="946"/>
            </a:lvl2pPr>
            <a:lvl3pPr marL="432420" indent="0" algn="ctr">
              <a:buNone/>
              <a:defRPr sz="851"/>
            </a:lvl3pPr>
            <a:lvl4pPr marL="648630" indent="0" algn="ctr">
              <a:buNone/>
              <a:defRPr sz="757"/>
            </a:lvl4pPr>
            <a:lvl5pPr marL="864840" indent="0" algn="ctr">
              <a:buNone/>
              <a:defRPr sz="757"/>
            </a:lvl5pPr>
            <a:lvl6pPr marL="1081049" indent="0" algn="ctr">
              <a:buNone/>
              <a:defRPr sz="757"/>
            </a:lvl6pPr>
            <a:lvl7pPr marL="1297259" indent="0" algn="ctr">
              <a:buNone/>
              <a:defRPr sz="757"/>
            </a:lvl7pPr>
            <a:lvl8pPr marL="1513469" indent="0" algn="ctr">
              <a:buNone/>
              <a:defRPr sz="757"/>
            </a:lvl8pPr>
            <a:lvl9pPr marL="1729679" indent="0" algn="ctr">
              <a:buNone/>
              <a:defRPr sz="757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472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860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395" y="808960"/>
            <a:ext cx="4973003" cy="1349767"/>
          </a:xfrm>
        </p:spPr>
        <p:txBody>
          <a:bodyPr anchor="b"/>
          <a:lstStyle>
            <a:lvl1pPr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395" y="2171496"/>
            <a:ext cx="4973003" cy="709811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6210" indent="0">
              <a:buNone/>
              <a:defRPr sz="946">
                <a:solidFill>
                  <a:schemeClr val="tx1">
                    <a:tint val="75000"/>
                  </a:schemeClr>
                </a:solidFill>
              </a:defRPr>
            </a:lvl2pPr>
            <a:lvl3pPr marL="432420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63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4pPr>
            <a:lvl5pPr marL="86484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5pPr>
            <a:lvl6pPr marL="108104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6pPr>
            <a:lvl7pPr marL="129725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7pPr>
            <a:lvl8pPr marL="151346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8pPr>
            <a:lvl9pPr marL="172967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500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399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18936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776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" y="172758"/>
            <a:ext cx="4973003" cy="627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150" y="795439"/>
            <a:ext cx="2439203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7150" y="1185272"/>
            <a:ext cx="2439203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8936" y="795439"/>
            <a:ext cx="2451216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099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418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6734-726E-46B9-B3CD-75FDA00F97BD}" type="datetime1">
              <a:rPr lang="ru-RU" smtClean="0"/>
              <a:pPr/>
              <a:t>07.12.2020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410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>
              <a:defRPr sz="1513"/>
            </a:lvl1pPr>
            <a:lvl2pPr>
              <a:defRPr sz="1324"/>
            </a:lvl2pPr>
            <a:lvl3pPr>
              <a:defRPr sz="113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545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 marL="0" indent="0">
              <a:buNone/>
              <a:defRPr sz="1513"/>
            </a:lvl1pPr>
            <a:lvl2pPr marL="216210" indent="0">
              <a:buNone/>
              <a:defRPr sz="1324"/>
            </a:lvl2pPr>
            <a:lvl3pPr marL="432420" indent="0">
              <a:buNone/>
              <a:defRPr sz="1135"/>
            </a:lvl3pPr>
            <a:lvl4pPr marL="648630" indent="0">
              <a:buNone/>
              <a:defRPr sz="946"/>
            </a:lvl4pPr>
            <a:lvl5pPr marL="864840" indent="0">
              <a:buNone/>
              <a:defRPr sz="946"/>
            </a:lvl5pPr>
            <a:lvl6pPr marL="1081049" indent="0">
              <a:buNone/>
              <a:defRPr sz="946"/>
            </a:lvl6pPr>
            <a:lvl7pPr marL="1297259" indent="0">
              <a:buNone/>
              <a:defRPr sz="946"/>
            </a:lvl7pPr>
            <a:lvl8pPr marL="1513469" indent="0">
              <a:buNone/>
              <a:defRPr sz="946"/>
            </a:lvl8pPr>
            <a:lvl9pPr marL="1729679" indent="0">
              <a:buNone/>
              <a:defRPr sz="946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206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21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26150" y="172758"/>
            <a:ext cx="1243251" cy="27498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6399" y="172758"/>
            <a:ext cx="3657679" cy="27498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497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69479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399" y="172758"/>
            <a:ext cx="4973003" cy="6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399" y="863791"/>
            <a:ext cx="4973003" cy="2058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399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12/7/2020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09921" y="3007496"/>
            <a:ext cx="1945958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72096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700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432420" rtl="0" eaLnBrk="1" latinLnBrk="0" hangingPunct="1">
        <a:lnSpc>
          <a:spcPct val="90000"/>
        </a:lnSpc>
        <a:spcBef>
          <a:spcPct val="0"/>
        </a:spcBef>
        <a:buNone/>
        <a:defRPr sz="2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05" indent="-108105" algn="l" defTabSz="432420" rtl="0" eaLnBrk="1" latinLnBrk="0" hangingPunct="1">
        <a:lnSpc>
          <a:spcPct val="90000"/>
        </a:lnSpc>
        <a:spcBef>
          <a:spcPts val="473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2431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4052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5673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94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915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536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157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778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21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42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63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84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104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725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346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967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, ноябрь 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43" y="2266518"/>
            <a:ext cx="4330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8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Куряева</a:t>
            </a:r>
            <a:r>
              <a:rPr lang="ru-RU" altLang="ru-RU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ru-RU" altLang="ru-RU" sz="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Елена Петровна</a:t>
            </a:r>
          </a:p>
          <a:p>
            <a:pPr>
              <a:defRPr/>
            </a:pPr>
            <a:r>
              <a:rPr lang="ru-RU" sz="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Старший казначей Отдела  бюджетного учета  и отчетности  по операциям бюджетов</a:t>
            </a:r>
            <a:endParaRPr lang="ru-RU" sz="800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139700" y="917970"/>
            <a:ext cx="5250626" cy="551083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lang="ru-RU" sz="1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ru-RU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Times New Roman" pitchFamily="18" charset="0"/>
              </a:rPr>
              <a:t>Федеральный стандарт бухгалтерского учета «Выплаты персоналу»</a:t>
            </a: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2064812"/>
              </p:ext>
            </p:extLst>
          </p:nvPr>
        </p:nvGraphicFramePr>
        <p:xfrm>
          <a:off x="0" y="427993"/>
          <a:ext cx="5765800" cy="2845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66032">
                <a:tc>
                  <a:txBody>
                    <a:bodyPr/>
                    <a:lstStyle/>
                    <a:p>
                      <a:pPr indent="342900" algn="just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alt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2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76249" y="78819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Нормативно-правовой акт</a:t>
            </a: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6900" y="569351"/>
            <a:ext cx="4708486" cy="844087"/>
          </a:xfrm>
          <a:prstGeom prst="roundRect">
            <a:avLst/>
          </a:prstGeom>
          <a:solidFill>
            <a:srgbClr val="996633"/>
          </a:solidFill>
          <a:ln>
            <a:solidFill>
              <a:srgbClr val="99663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schemeClr val="bg1"/>
                </a:solidFill>
              </a:rPr>
              <a:t>Приказом  </a:t>
            </a:r>
            <a:r>
              <a:rPr lang="ru-RU" sz="900" dirty="0" smtClean="0">
                <a:solidFill>
                  <a:schemeClr val="bg1"/>
                </a:solidFill>
              </a:rPr>
              <a:t>Министерства финансов Российской Федерации от 15.11.2019г. № 184 </a:t>
            </a:r>
            <a:r>
              <a:rPr lang="ru-RU" sz="900" dirty="0">
                <a:solidFill>
                  <a:schemeClr val="bg1"/>
                </a:solidFill>
              </a:rPr>
              <a:t>утвержден </a:t>
            </a:r>
            <a:r>
              <a:rPr lang="ru-RU" sz="900" dirty="0"/>
              <a:t>федеральный стандарт </a:t>
            </a:r>
            <a:r>
              <a:rPr lang="ru-RU" sz="900" dirty="0" smtClean="0"/>
              <a:t>бухгалтерского </a:t>
            </a:r>
            <a:r>
              <a:rPr lang="ru-RU" sz="900" dirty="0"/>
              <a:t>учета </a:t>
            </a:r>
            <a:r>
              <a:rPr lang="ru-RU" sz="900" dirty="0" smtClean="0"/>
              <a:t>государственных финансов «Выплаты персоналу».</a:t>
            </a:r>
          </a:p>
          <a:p>
            <a:pPr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 smtClean="0">
                <a:solidFill>
                  <a:schemeClr val="bg1"/>
                </a:solidFill>
              </a:rPr>
              <a:t>Государственными </a:t>
            </a:r>
            <a:r>
              <a:rPr lang="ru-RU" sz="900" dirty="0">
                <a:solidFill>
                  <a:schemeClr val="bg1"/>
                </a:solidFill>
              </a:rPr>
              <a:t>(муниципальными) бюджетными и автономными учреждениями </a:t>
            </a:r>
            <a:r>
              <a:rPr lang="ru-RU" sz="900" dirty="0" smtClean="0">
                <a:solidFill>
                  <a:schemeClr val="bg1"/>
                </a:solidFill>
              </a:rPr>
              <a:t> он  применяется  при</a:t>
            </a:r>
            <a:r>
              <a:rPr lang="ru-RU" sz="900" dirty="0">
                <a:solidFill>
                  <a:schemeClr val="bg1"/>
                </a:solidFill>
              </a:rPr>
              <a:t>:  </a:t>
            </a:r>
          </a:p>
          <a:p>
            <a:pPr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9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137219" y="1413438"/>
            <a:ext cx="165996" cy="5334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9140" y="1983736"/>
            <a:ext cx="2001520" cy="56490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Ведении  </a:t>
            </a:r>
            <a:r>
              <a:rPr lang="ru-RU" sz="800" dirty="0">
                <a:solidFill>
                  <a:schemeClr val="bg1"/>
                </a:solidFill>
                <a:latin typeface="+mj-lt"/>
              </a:rPr>
              <a:t>бюджетного , бухгалтерского </a:t>
            </a:r>
            <a:r>
              <a:rPr lang="ru-RU" sz="800" dirty="0">
                <a:solidFill>
                  <a:schemeClr val="bg1"/>
                </a:solidFill>
              </a:rPr>
              <a:t>учета </a:t>
            </a:r>
            <a:endParaRPr lang="ru-RU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63900" y="1983735"/>
            <a:ext cx="1905000" cy="56490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Составлении бюджетной, бухгалтерской (финансовой) отчетности</a:t>
            </a:r>
          </a:p>
          <a:p>
            <a:pPr algn="ctr"/>
            <a:endParaRPr lang="ru-RU" sz="800" dirty="0">
              <a:latin typeface="+mj-lt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39140" y="2687414"/>
            <a:ext cx="1998979" cy="42972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1000" dirty="0" smtClean="0"/>
              <a:t>с 1 января 2021</a:t>
            </a:r>
            <a:endParaRPr lang="ru-RU" sz="1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67938" y="2666883"/>
            <a:ext cx="1900962" cy="45025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1000" dirty="0">
                <a:solidFill>
                  <a:schemeClr val="bg1"/>
                </a:solidFill>
              </a:rPr>
              <a:t>Начиная с отчетности 2021 года</a:t>
            </a:r>
          </a:p>
        </p:txBody>
      </p:sp>
      <p:sp>
        <p:nvSpPr>
          <p:cNvPr id="21" name="Стрелка вниз 20"/>
          <p:cNvSpPr/>
          <p:nvPr/>
        </p:nvSpPr>
        <p:spPr>
          <a:xfrm>
            <a:off x="1739900" y="1413438"/>
            <a:ext cx="165996" cy="5334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5217533"/>
              </p:ext>
            </p:extLst>
          </p:nvPr>
        </p:nvGraphicFramePr>
        <p:xfrm>
          <a:off x="215900" y="427993"/>
          <a:ext cx="5410200" cy="306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  Федеральный стандарт бухгалтерского учета государственных финансов «Выплаты персоналу» (далее - Стандарт) разработан в целях обеспечения единства системы требований к бухгалтерскому учету, осуществляемому государственными (муниципальными) бюджетными и автономными учреждениями, бюджетному учету нефинансовых и финансовых активов и обязательств Российской Федерации, субъектов Российской Федерации и муниципальных образований, операций, изменяющих указанные нефинансовые и финансовые активы и обязательства (далее - бухгалтерский учет), к формированию информации об объектах бухгалтерского учета, бухгалтерской (финансовой) отчетности государственных (муниципальных) бюджетных и автономных учреждений, бюджетной отчетности (далее - бухгалтерская (финансовая) отчетность).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  Настоящий Стандарт устанавливает единые требования к порядку признания, первоначальной и последующей оценки в бухгалтерском учете обязанностей и (или) обязательств перед работниками государственных (муниципальных) учреждений, органов управления государственными внебюджетными фондами, лицами, замещающими государственные должности Российской Федерации, государственные должности субъектов Российской Федерации, муниципальные должности, государственными и муниципальными служащими, работниками государственных (муниципальных) органов, не являющимися государственными гражданскими (муниципальными) служащими, военнослужащими и приравненными к ним лицами, сотрудниками органов внутренних дел, сотрудниками, имеющими специальные звания и проходящими службу в учреждениях и органах уголовно-исполнительной системы, федеральной противопожарной службе Государственной противопожарной службы, таможенных органах Российской Федерации, а также перед физическими лицами, привлекаемыми в соответствии с законодательством Российской Федерации, законодательством субъектов Российской Федерации и (или) муниципальными правовыми актами для выполнения отдельных полномочий без заключения с ними трудовых договоров (служебных контрактов, контрактов) или договоров гражданско-правового характера (далее - персонал), по осуществлению выплат, обусловленных их статусом в соответствии с законодательством Российской Федерации, законодательством субъектов РФ и муниципальными правовыми актами, трудовыми договорами а также раскрытию указанной информации в бухгалтерской (финансовой) отчетности.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5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3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35300" y="79058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единые </a:t>
            </a:r>
            <a:r>
              <a:rPr lang="ru-RU" sz="80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Стандарта</a:t>
            </a:r>
            <a:endParaRPr lang="ru-RU" sz="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644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59307645"/>
              </p:ext>
            </p:extLst>
          </p:nvPr>
        </p:nvGraphicFramePr>
        <p:xfrm>
          <a:off x="215900" y="427993"/>
          <a:ext cx="54102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</a:t>
                      </a:r>
                      <a:endParaRPr lang="en-US" sz="75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7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Положения Стандарта применяются при ведении бухгалтерского учета, раскрытии информации в бухгалтерской (финансовой) отчетности, если иное не установлено другими федеральными стандартами бухгалтерского учета государственных финансов, единой методологией бюджетного учета и бюджетной отчетности, установленной в соответствии с бюджетным законодательством Российской Федерации и Инструкцией о порядке составления, представления годовой, квартальной бухгалтерской отчетности государственных (муниципальных) бюджетных и автономных учреждений, утвержденной приказом Министерства финансов Российской Федерации от 25.03.2011 № 33н.</a:t>
                      </a:r>
                    </a:p>
                    <a:p>
                      <a:pPr algn="just"/>
                      <a:r>
                        <a:rPr lang="ru-RU" sz="75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Положения Стандарта применяются одновременно с применением положений федерального стандарта бухгалтерского учета для организаций государственного сектора «Концептуальные основы бухгалтерского учета и отчетности организаций государственного сектора»</a:t>
                      </a:r>
                      <a:r>
                        <a:rPr lang="en-US" sz="7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который утвержден приказом Министерства финансов Российской Федерации от 31 декабря 2016 № 256.</a:t>
                      </a:r>
                    </a:p>
                    <a:p>
                      <a:pPr algn="just"/>
                      <a:endParaRPr lang="ru-RU" sz="75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8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b="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4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63931" y="95163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Применение положений стандарта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953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70253799"/>
              </p:ext>
            </p:extLst>
          </p:nvPr>
        </p:nvGraphicFramePr>
        <p:xfrm>
          <a:off x="165100" y="427993"/>
          <a:ext cx="5459751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9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indent="342900" algn="just"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r>
                        <a:rPr lang="ru-RU" sz="750" b="1" i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Выплаты персоналу </a:t>
                      </a:r>
                      <a:r>
                        <a:rPr lang="ru-RU" sz="750" b="0" i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- расходы субъекта учета на оплату труда персонала, денежное содержание (денежное вознаграждение, денежное довольствие, заработная плата), командировочные и иные выплаты, обусловленные статусом персонала в соответствии с законодательством Российской Федерации, законодательством субъектов Российской Федерации и (или) муниципальными правовыми актами, трудовыми договорами (служебными контрактами, контрактами), а также расходы на оплату страховых взносов по обязательному социальному страхованию. Выплаты персоналу включают выплаты, предоставляемые как персоналу, так и членам их семей и (или) лицам, находящимся на их иждивении, которые могут осуществляться в виде денежных выплат и (или) предоставления товаров или услуг либо непосредственно работникам, либо их супругам, детям или другим лицам, находящимся на их иждивении.</a:t>
                      </a:r>
                    </a:p>
                    <a:p>
                      <a:pPr marL="0" marR="0" indent="342900" algn="ctr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11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i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Основными группами выплат персоналу являются:</a:t>
                      </a:r>
                    </a:p>
                    <a:p>
                      <a:pPr indent="342900" algn="just">
                        <a:spcBef>
                          <a:spcPts val="1100"/>
                        </a:spcBef>
                        <a:spcAft>
                          <a:spcPts val="0"/>
                        </a:spcAft>
                      </a:pPr>
                      <a:endParaRPr lang="ru-RU" sz="750" b="0" i="0" dirty="0" smtClean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600" b="0" i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6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5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35300" y="79059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Основные группы </a:t>
            </a:r>
            <a:r>
              <a:rPr lang="ru-RU" sz="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выплат персоналу</a:t>
            </a:r>
            <a:endParaRPr lang="ru-RU" altLang="ru-RU" sz="800" dirty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65100" y="1774825"/>
            <a:ext cx="2621280" cy="13716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7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endParaRPr lang="ru-RU" sz="7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/>
            <a:endParaRPr lang="ru-RU" sz="7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/>
            <a:r>
              <a:rPr lang="ru-RU" sz="7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ТЕКУЩИЕ </a:t>
            </a:r>
            <a:r>
              <a:rPr lang="ru-RU" sz="7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 ПЕРСОНАЛУ</a:t>
            </a:r>
          </a:p>
          <a:p>
            <a:pPr lvl="0" algn="ctr"/>
            <a:r>
              <a:rPr lang="ru-RU" sz="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 персоналу, обусловленные обязательствами субъекта учета по их осуществлению в срок и в размере, которые установлены законом, иным нормативным правовым актом, включая локальные нормативные акты, и (или) трудовым договором (служебным контрактом, контрактом).</a:t>
            </a:r>
            <a:endParaRPr lang="ru-RU" sz="7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959100" y="1774825"/>
            <a:ext cx="2590800" cy="138903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6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/>
            <a:r>
              <a:rPr lang="ru-RU" sz="700" b="1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ОТЛОЖЕННЫЕ </a:t>
            </a:r>
            <a:r>
              <a:rPr lang="ru-RU" sz="7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ВЫПЛАТЫ ПЕРСОНАЛУ</a:t>
            </a:r>
          </a:p>
          <a:p>
            <a:pPr lvl="0" algn="ctr"/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 персоналу, обусловленные обязанностью субъекта учета по их осуществлению, величина которых на момент их принятия представляет собой </a:t>
            </a:r>
            <a:r>
              <a:rPr lang="ru-RU" sz="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расчетно- (</a:t>
            </a:r>
            <a:r>
              <a:rPr lang="ru-RU" sz="7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документно</a:t>
            </a:r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обоснованную оценку обязательства с неопределенным временем (финансовым периодом) их исполнения</a:t>
            </a:r>
            <a:endParaRPr lang="ru-RU" sz="700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09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52599368"/>
              </p:ext>
            </p:extLst>
          </p:nvPr>
        </p:nvGraphicFramePr>
        <p:xfrm>
          <a:off x="215900" y="427993"/>
          <a:ext cx="5410200" cy="2936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algn="just">
                        <a:tabLst>
                          <a:tab pos="266700" algn="l"/>
                        </a:tabLst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</a:t>
                      </a:r>
                      <a:endParaRPr lang="ru-RU" sz="750" b="0" dirty="0" smtClean="0">
                        <a:solidFill>
                          <a:schemeClr val="tx1"/>
                        </a:solidFill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tabLst>
                          <a:tab pos="266700" algn="l"/>
                        </a:tabLst>
                      </a:pPr>
                      <a:endParaRPr lang="ru-RU" sz="750" b="0" dirty="0" smtClean="0">
                        <a:solidFill>
                          <a:schemeClr val="tx1"/>
                        </a:solidFill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tabLst>
                          <a:tab pos="266700" algn="l"/>
                        </a:tabLst>
                      </a:pP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</a:t>
                      </a:r>
                      <a:r>
                        <a:rPr lang="ru-RU" sz="750" b="1" dirty="0" smtClean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Объектом учета текущих выплат персоналу 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являются отдельные денежные обязательства, группируемые по видам обязательств в соответствии с видами расходов, установленными классификацией расходов бюджета бюджетной классификации Российской Федерации , в том числе выходные пособия, кроме выходных пособий, связанных с реструктуризацией деятельности.</a:t>
                      </a:r>
                    </a:p>
                    <a:p>
                      <a:pPr algn="just">
                        <a:tabLst>
                          <a:tab pos="266700" algn="l"/>
                        </a:tabLst>
                      </a:pPr>
                      <a:endParaRPr lang="ru-RU" sz="750" b="0" dirty="0" smtClean="0">
                        <a:solidFill>
                          <a:schemeClr val="tx1"/>
                        </a:solidFill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            </a:t>
                      </a:r>
                      <a:r>
                        <a:rPr lang="ru-RU" sz="75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Объекты учета текущих выплат персоналу 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признаются в составе расчетов по принятым обязательствам по оплате труда и начислениям на выплаты по оплате труда по факту их начисления за период, когда персонал исполнял трудовые функции (возлагаемые на него отдельные полномочия), должностные обязанности, обязанности в сфере национальной обороны, правоохранительной деятельности и обеспечения безопасности государства. </a:t>
                      </a:r>
                    </a:p>
                    <a:p>
                      <a:pPr algn="just"/>
                      <a:endParaRPr lang="ru-RU" sz="750" b="0" dirty="0" smtClean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            </a:t>
                      </a:r>
                      <a:r>
                        <a:rPr lang="ru-RU" sz="750" b="1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Объекты учета текущих выплат персоналу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признаются в сумме денежных обязательств перед физическим лицом, подлежащих исполнению в размере, установленном законом, иным нормативным правовым актом, включая локальные нормативные акты, и (или) трудовым договором (служебным контрактом, контрактом).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sz="750" b="0" dirty="0" smtClean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sz="750" b="0" dirty="0" smtClean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sz="75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endParaRPr lang="ru-RU" sz="14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>
                        <a:tabLst>
                          <a:tab pos="266700" algn="l"/>
                        </a:tabLst>
                      </a:pPr>
                      <a:endParaRPr lang="ru-RU" sz="8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b="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55254" y="73486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Объекты 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учета текущих выплат персоналу </a:t>
            </a:r>
            <a:endParaRPr lang="ru-RU" sz="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9" name="Picture 2" descr="M:\05\0504\Презентации\Подколзин ВИ - все что было =)\К слайдам\iCAWVJ6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625484"/>
            <a:ext cx="260350" cy="1974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M:\05\0504\Презентации\Подколзин ВИ - все что было =)\К слайдам\iCAWVJ6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745925"/>
            <a:ext cx="298450" cy="2263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:\05\0504\Презентации\Подколзин ВИ - все что было =)\К слайдам\iCAWVJ6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165225"/>
            <a:ext cx="260350" cy="1974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1581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67802808"/>
              </p:ext>
            </p:extLst>
          </p:nvPr>
        </p:nvGraphicFramePr>
        <p:xfrm>
          <a:off x="215900" y="427993"/>
          <a:ext cx="54102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endParaRPr lang="ru-RU" sz="8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750" b="1" dirty="0" smtClean="0">
                          <a:solidFill>
                            <a:schemeClr val="tx1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Объектом учета отложенных выплат 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персоналу являются отдельные виды обязанностей по осуществлению выплат персоналу, в том числе выплат персоналу в соответствии с законодательством Российской Федерации, законодательством субъектов Российской Федерации и (или) актами органа местного самоуправления о государственном пенсионном обеспечении за исключением пенсионных выплат из бюджета Пенсионного фонда Российской Федерации, а также выплат, предусмотренных локальными нормативными актами, в связи с достижением работником установленного законодательством Российской Федерации пенсионного возраста и (или) стажа работы (далее - пенсионные и иные аналогичные выплаты), группируемые по видам расходов, установленным классификацией расходов бюджета бюджетной классификации Российской Федерации. Выплаты персоналу в виде выходных пособий не относятся к отложенным выплатам персоналу.</a:t>
                      </a: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endParaRPr lang="ru-RU" sz="750" b="0" dirty="0" smtClean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750" b="1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Объекты учета отложенных выплат 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персоналу признаются в составе резерва предстоящих расходов по выплатам персоналу в том отчетном периоде, когда персонал исполнял трудовые функции, должностные обязанности, обязанности в сфере национальной обороны, правоохранительной деятельности и обеспечения безопасности государства.</a:t>
                      </a:r>
                      <a:endParaRPr lang="ru-RU" sz="75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b="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7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76249" y="78819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Объекты  учета </a:t>
            </a:r>
            <a:r>
              <a:rPr lang="ru-RU" sz="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отложенных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выплат персоналу </a:t>
            </a:r>
            <a:endParaRPr lang="ru-RU" sz="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" name="Picture 2" descr="M:\05\0504\Презентации\Подколзин ВИ - все что было =)\К слайдам\iCAWVJ6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487746"/>
            <a:ext cx="304800" cy="215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:\05\0504\Презентации\Подколзин ВИ - все что было =)\К слайдам\iCAWVJ6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46" y="1603191"/>
            <a:ext cx="304800" cy="215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6095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64134532"/>
              </p:ext>
            </p:extLst>
          </p:nvPr>
        </p:nvGraphicFramePr>
        <p:xfrm>
          <a:off x="0" y="427993"/>
          <a:ext cx="57658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  <a:ea typeface="Times New Roman" panose="02020603050405020304" pitchFamily="18" charset="0"/>
                      </a:endParaRPr>
                    </a:p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  <a:ea typeface="Times New Roman" panose="02020603050405020304" pitchFamily="18" charset="0"/>
                      </a:endParaRPr>
                    </a:p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ea typeface="Times New Roman" panose="02020603050405020304" pitchFamily="18" charset="0"/>
                        </a:rPr>
                        <a:t>Объекты учета отложенных выплат персоналу признаются:</a:t>
                      </a:r>
                      <a:endParaRPr lang="ru-RU" sz="800" b="1" dirty="0" smtClean="0">
                        <a:solidFill>
                          <a:schemeClr val="tx1"/>
                        </a:solidFill>
                        <a:effectLst/>
                        <a:ea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8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78114" y="76669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</a:rPr>
              <a:t>Объекты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</a:rPr>
              <a:t>учета отложенных выплат персоналу</a:t>
            </a:r>
            <a:endParaRPr lang="ru-RU" sz="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9700" y="1165224"/>
            <a:ext cx="2590800" cy="175260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части предстоящих расходов на оплату отпусков - в сумме предстоящей оплаты отпусков за фактически отработанное время и (или) компенсаций за неиспользованные отпуска, в том числе при увольнении, включая платежи на обязательное социальное страхование. Порядок расчета резерва предстоящих расходов по выплатам персоналу устанавливается субъектом учета в рамках формирования учетной политики</a:t>
            </a: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59100" y="1165224"/>
            <a:ext cx="2501900" cy="175260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части предстоящих расходов на </a:t>
            </a:r>
          </a:p>
          <a:p>
            <a:pPr algn="ctr"/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пенсионные и иные аналогичные выплаты - в сумме бюджетных ассигнований (лимитов бюджетных обязательств) или в сумме показателей, утвержденных планом финансово-хозяйственной деятельности государственного (муниципального) учреждения и предусмотренных на соответствующие цели на очередной финансовый год и плановый период. Информация о бюджетных ассигнованиях (лимитах бюджетных обязательств), показателях плана финансово-хозяйственной деятельности государственного (муниципального) учреждения, предусмотренных на пенсионные и иные аналогичные выплаты на плановый период, отражается в составе бюджетной информации субъекта учета</a:t>
            </a:r>
          </a:p>
        </p:txBody>
      </p:sp>
    </p:spTree>
    <p:extLst>
      <p:ext uri="{BB962C8B-B14F-4D97-AF65-F5344CB8AC3E}">
        <p14:creationId xmlns="" xmlns:p14="http://schemas.microsoft.com/office/powerpoint/2010/main" val="84574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26981200"/>
              </p:ext>
            </p:extLst>
          </p:nvPr>
        </p:nvGraphicFramePr>
        <p:xfrm>
          <a:off x="215900" y="432597"/>
          <a:ext cx="53975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75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Последующая оценка объектов учета выплат персоналу</a:t>
                      </a:r>
                    </a:p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9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76249" y="78819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defTabSz="432420" fontAlgn="base">
              <a:defRPr/>
            </a:pPr>
            <a:r>
              <a:rPr lang="ru-RU" sz="800" dirty="0">
                <a:solidFill>
                  <a:schemeClr val="bg2">
                    <a:lumMod val="50000"/>
                  </a:schemeClr>
                </a:solidFill>
              </a:rPr>
              <a:t>Последующая оценка объектов учета выплат персоналу</a:t>
            </a:r>
            <a:endParaRPr lang="ru-RU" sz="8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96900" y="1241425"/>
            <a:ext cx="2133600" cy="1524000"/>
          </a:xfrm>
          <a:prstGeom prst="roundRect">
            <a:avLst/>
          </a:prstGeom>
          <a:solidFill>
            <a:schemeClr val="accent1"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  <a:ea typeface="Times New Roman" panose="02020603050405020304" pitchFamily="18" charset="0"/>
              </a:rPr>
              <a:t>Стоимостная оценка объектов учета текущих выплат персоналу после первоначального признания не подлежит </a:t>
            </a:r>
            <a:r>
              <a:rPr lang="ru-RU" sz="800" dirty="0" smtClean="0">
                <a:solidFill>
                  <a:schemeClr val="tx1"/>
                </a:solidFill>
                <a:ea typeface="Times New Roman" panose="02020603050405020304" pitchFamily="18" charset="0"/>
              </a:rPr>
              <a:t>изменению</a:t>
            </a:r>
            <a:endParaRPr lang="ru-RU" sz="8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algn="ctr"/>
            <a:endParaRPr lang="ru-RU" sz="8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76249" y="1241425"/>
            <a:ext cx="21336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Не реже чем на годовую отчетную дату стоимостная оценка объектов учета отложенных выплат персоналу подлежит пересмотру и при необходимости корректировке до величины, определенной в соответствии со </a:t>
            </a:r>
            <a:r>
              <a:rPr lang="ru-RU" sz="800" dirty="0" smtClean="0">
                <a:solidFill>
                  <a:schemeClr val="tx1"/>
                </a:solidFill>
              </a:rPr>
              <a:t>Стандартом</a:t>
            </a:r>
            <a:endParaRPr lang="ru-RU" sz="8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 algn="ctr"/>
            <a:endParaRPr lang="ru-RU" sz="800" dirty="0"/>
          </a:p>
        </p:txBody>
      </p:sp>
    </p:spTree>
    <p:extLst>
      <p:ext uri="{BB962C8B-B14F-4D97-AF65-F5344CB8AC3E}">
        <p14:creationId xmlns="" xmlns:p14="http://schemas.microsoft.com/office/powerpoint/2010/main" val="34423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8949358"/>
              </p:ext>
            </p:extLst>
          </p:nvPr>
        </p:nvGraphicFramePr>
        <p:xfrm>
          <a:off x="0" y="427993"/>
          <a:ext cx="57658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marL="0" marR="0" indent="0" algn="ctr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Прекращение признания (выбытие с бухгалтерского учета)</a:t>
                      </a:r>
                    </a:p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объектов учета выплат персоналу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0" marR="0" lvl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1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76249" y="53333"/>
            <a:ext cx="2589551" cy="3440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800" dirty="0" smtClean="0">
                <a:solidFill>
                  <a:schemeClr val="bg2">
                    <a:lumMod val="50000"/>
                  </a:schemeClr>
                </a:solidFill>
              </a:rPr>
              <a:t>Прекращение признания</a:t>
            </a:r>
            <a:r>
              <a:rPr lang="en-US" sz="8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800" dirty="0" smtClean="0">
                <a:solidFill>
                  <a:schemeClr val="bg2">
                    <a:lumMod val="50000"/>
                  </a:schemeClr>
                </a:solidFill>
              </a:rPr>
              <a:t>объектов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</a:rPr>
              <a:t>учета выплат персоналу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pPr fontAlgn="base"/>
            <a:endParaRPr lang="ru-RU" sz="800" b="1" dirty="0">
              <a:solidFill>
                <a:schemeClr val="bg2">
                  <a:lumMod val="2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с двумя усеченными соседними углами 3"/>
          <p:cNvSpPr/>
          <p:nvPr/>
        </p:nvSpPr>
        <p:spPr>
          <a:xfrm>
            <a:off x="365929" y="1165225"/>
            <a:ext cx="1678771" cy="1951909"/>
          </a:xfrm>
          <a:prstGeom prst="snip2Same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прекращение признания (выбытие с балансового учета и (или) прекращение отражения в бухгалтерской (финансовой) отчетности) объектов учета текущих выплат персоналу осуществляется по мере их исполнения (прекращения обязательства</a:t>
            </a:r>
            <a:r>
              <a:rPr lang="ru-RU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9" name="Прямоугольник с двумя усеченными соседними углами 8"/>
          <p:cNvSpPr/>
          <p:nvPr/>
        </p:nvSpPr>
        <p:spPr>
          <a:xfrm>
            <a:off x="2192020" y="1202690"/>
            <a:ext cx="1524000" cy="1914445"/>
          </a:xfrm>
          <a:prstGeom prst="snip2Same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прекращение признания (выбытие с балансового учета и (или) прекращение отражения в бухгалтерской (финансовой) отчетности) объектов учета отложенных выплат персоналу осуществляется по мере признания объектов учета текущих выплат персоналу за счет сумм ранее признанного резерва предстоящих расходов по выплатам персоналу</a:t>
            </a:r>
          </a:p>
          <a:p>
            <a:pPr algn="ctr"/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усеченными соседними углами 9"/>
          <p:cNvSpPr/>
          <p:nvPr/>
        </p:nvSpPr>
        <p:spPr>
          <a:xfrm>
            <a:off x="3873500" y="1183957"/>
            <a:ext cx="1580469" cy="1951910"/>
          </a:xfrm>
          <a:prstGeom prst="snip2Same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избыточности суммы признанного резерва предстоящих расходов по выплатам персоналу (отложенных выплат персоналу) размер резерва корректируется (уменьшается) с отнесением на расходы текущего отчетного периода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10</a:t>
            </a:r>
            <a:endParaRPr lang="ru-RU" sz="1000" b="1" dirty="0"/>
          </a:p>
        </p:txBody>
      </p:sp>
    </p:spTree>
    <p:extLst>
      <p:ext uri="{BB962C8B-B14F-4D97-AF65-F5344CB8AC3E}">
        <p14:creationId xmlns="" xmlns:p14="http://schemas.microsoft.com/office/powerpoint/2010/main" val="101392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8757366"/>
              </p:ext>
            </p:extLst>
          </p:nvPr>
        </p:nvGraphicFramePr>
        <p:xfrm>
          <a:off x="215900" y="427993"/>
          <a:ext cx="54102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algn="ctr"/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Раскрытие информации об объектах учета выплат</a:t>
                      </a:r>
                    </a:p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персоналу (результатах операций с ними) в бухгалтерской</a:t>
                      </a:r>
                    </a:p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(финансовой) отчетности</a:t>
                      </a:r>
                    </a:p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/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В годовой бухгалтерской (финансовой) отчетности субъекта учета раскрывается следующая информация: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а) сумма задолженности по текущим выплатам персоналу на начало и конец отчетного периода;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б) сумма резерва предстоящих расходов по выплатам персоналу (отложенных выплат персоналу) на начало и конец отчетного периода по каждому виду обязанностей по выплатам персоналу;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в) сумма корректировок (увеличений, уменьшений) величины резерва предстоящих расходов по выплатам персоналу (отложенных выплат персоналу) по каждому виду отложенных выплат персоналу в структуре оснований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г) признание объектов учета отложенных выплат персоналу;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признание объектов учета текущих выплат персоналу за счет сумм ранее признанного резерва предстоящих расходов по выплатам персоналу;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д) корректировка резерва предстоящих расходов по выплатам персоналу в части избыточно начисленных сумм.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    Дополнительно в составе бюджетной информации субъекта учета раскрывается информация о пенсионных и иных аналогичных выплатах на плановый период.</a:t>
                      </a:r>
                    </a:p>
                    <a:p>
                      <a:pPr algn="just"/>
                      <a:r>
                        <a:rPr lang="ru-RU" sz="750" b="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     Представление сопоставимой сравнительной информации за предыдущие отчетные периоды по отложенным выплатам персоналу в части пенсионных и иных аналогичных выплат в бухгалтерской (финансовой) отчетности при первом применении Стандарта не осуществляется.</a:t>
                      </a:r>
                    </a:p>
                    <a:p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800" b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b="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50" y="53333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35300" y="53333"/>
            <a:ext cx="2589551" cy="3440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Раскрытие </a:t>
            </a:r>
            <a:r>
              <a:rPr lang="ru-RU" sz="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 об объектах учета </a:t>
            </a:r>
            <a:r>
              <a:rPr lang="ru-RU" sz="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 персоналу</a:t>
            </a:r>
            <a:endParaRPr lang="ru-RU" sz="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079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1715</TotalTime>
  <Words>1474</Words>
  <Application>Microsoft Office PowerPoint</Application>
  <PresentationFormat>Произвольный</PresentationFormat>
  <Paragraphs>115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239</cp:revision>
  <dcterms:created xsi:type="dcterms:W3CDTF">2019-07-31T16:47:50Z</dcterms:created>
  <dcterms:modified xsi:type="dcterms:W3CDTF">2020-12-07T07:14:36Z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