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9" r:id="rId1"/>
  </p:sldMasterIdLst>
  <p:notesMasterIdLst>
    <p:notesMasterId r:id="rId11"/>
  </p:notesMasterIdLst>
  <p:sldIdLst>
    <p:sldId id="256" r:id="rId2"/>
    <p:sldId id="262" r:id="rId3"/>
    <p:sldId id="264" r:id="rId4"/>
    <p:sldId id="265" r:id="rId5"/>
    <p:sldId id="266" r:id="rId6"/>
    <p:sldId id="267" r:id="rId7"/>
    <p:sldId id="268" r:id="rId8"/>
    <p:sldId id="269" r:id="rId9"/>
    <p:sldId id="270" r:id="rId10"/>
  </p:sldIdLst>
  <p:sldSz cx="5765800" cy="3244850"/>
  <p:notesSz cx="5765800" cy="3244850"/>
  <p:defaultTextStyle>
    <a:defPPr>
      <a:defRPr lang="ru-RU"/>
    </a:defPPr>
    <a:lvl1pPr marL="0" algn="l" defTabSz="9141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7" algn="l" defTabSz="9141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95" algn="l" defTabSz="9141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92" algn="l" defTabSz="9141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89" algn="l" defTabSz="9141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87" algn="l" defTabSz="9141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84" algn="l" defTabSz="9141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81" algn="l" defTabSz="9141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78" algn="l" defTabSz="91419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6E6E6"/>
    <a:srgbClr val="4978B1"/>
    <a:srgbClr val="11437F"/>
    <a:srgbClr val="DDDDDD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86397" autoAdjust="0"/>
  </p:normalViewPr>
  <p:slideViewPr>
    <p:cSldViewPr>
      <p:cViewPr varScale="1">
        <p:scale>
          <a:sx n="166" d="100"/>
          <a:sy n="166" d="100"/>
        </p:scale>
        <p:origin x="-1110" y="-96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29.12.2020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97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95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92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89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87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84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81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78" algn="l" defTabSz="91419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03785" y="69223"/>
            <a:ext cx="5558231" cy="118545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1481" tIns="25740" rIns="51481" bIns="2574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92725" y="180270"/>
            <a:ext cx="5189220" cy="1045563"/>
          </a:xfrm>
        </p:spPr>
        <p:txBody>
          <a:bodyPr lIns="25740" rIns="128702" anchor="b">
            <a:normAutofit/>
          </a:bodyPr>
          <a:lstStyle>
            <a:lvl1pPr marL="0" algn="r">
              <a:defRPr sz="27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45353" y="1333994"/>
            <a:ext cx="4136592" cy="829239"/>
          </a:xfrm>
        </p:spPr>
        <p:txBody>
          <a:bodyPr lIns="25740" rIns="13899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257404" indent="0" algn="ctr">
              <a:buNone/>
            </a:lvl2pPr>
            <a:lvl3pPr marL="514807" indent="0" algn="ctr">
              <a:buNone/>
            </a:lvl3pPr>
            <a:lvl4pPr marL="772211" indent="0" algn="ctr">
              <a:buNone/>
            </a:lvl4pPr>
            <a:lvl5pPr marL="1029614" indent="0" algn="ctr">
              <a:buNone/>
            </a:lvl5pPr>
            <a:lvl6pPr marL="1287018" indent="0" algn="ctr">
              <a:buNone/>
            </a:lvl6pPr>
            <a:lvl7pPr marL="1544422" indent="0" algn="ctr">
              <a:buNone/>
            </a:lvl7pPr>
            <a:lvl8pPr marL="1801825" indent="0" algn="ctr">
              <a:buNone/>
            </a:lvl8pPr>
            <a:lvl9pPr marL="2059229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3507529" y="3079723"/>
            <a:ext cx="1893104" cy="129794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5447339" y="3079723"/>
            <a:ext cx="292759" cy="129794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009015" y="3079723"/>
            <a:ext cx="2463873" cy="129794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71014" y="674041"/>
            <a:ext cx="5045075" cy="432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1481" tIns="25740" rIns="51481" bIns="2574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30636" y="1545991"/>
            <a:ext cx="4670298" cy="432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1481" tIns="25740" rIns="51481" bIns="2574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498" y="235737"/>
            <a:ext cx="4900930" cy="1292171"/>
          </a:xfrm>
        </p:spPr>
        <p:txBody>
          <a:bodyPr rIns="56629"/>
          <a:lstStyle>
            <a:lvl1pPr algn="r">
              <a:buNone/>
              <a:defRPr sz="23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458" y="1555576"/>
            <a:ext cx="4900930" cy="714317"/>
          </a:xfrm>
        </p:spPr>
        <p:txBody>
          <a:bodyPr rIns="72073" anchor="t"/>
          <a:lstStyle>
            <a:lvl1pPr marL="0" indent="0" algn="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3507529" y="3081931"/>
            <a:ext cx="1893104" cy="129794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5447339" y="3081931"/>
            <a:ext cx="292759" cy="129794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009015" y="3081931"/>
            <a:ext cx="2463873" cy="129794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8290" y="778764"/>
            <a:ext cx="2546562" cy="214160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30948" y="778764"/>
            <a:ext cx="2546562" cy="214160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5448681" y="3082356"/>
            <a:ext cx="292759" cy="129794"/>
          </a:xfrm>
        </p:spPr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71014" y="674041"/>
            <a:ext cx="5045075" cy="432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1481" tIns="25740" rIns="51481" bIns="2574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88891" y="1024468"/>
            <a:ext cx="2363978" cy="432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1481" tIns="25740" rIns="51481" bIns="25740"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3027045" y="1024468"/>
            <a:ext cx="2363978" cy="432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1481" tIns="25740" rIns="51481" bIns="25740"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90" y="119209"/>
            <a:ext cx="5189220" cy="540808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290" y="726336"/>
            <a:ext cx="2547563" cy="302702"/>
          </a:xfrm>
        </p:spPr>
        <p:txBody>
          <a:bodyPr anchor="b">
            <a:noAutofit/>
          </a:bodyPr>
          <a:lstStyle>
            <a:lvl1pPr marL="51481" indent="0" algn="l">
              <a:spcBef>
                <a:spcPts val="0"/>
              </a:spcBef>
              <a:buNone/>
              <a:defRPr sz="1200" b="0" cap="all" baseline="0"/>
            </a:lvl1pPr>
            <a:lvl2pPr>
              <a:buNone/>
              <a:defRPr sz="1100" b="1"/>
            </a:lvl2pPr>
            <a:lvl3pPr>
              <a:buNone/>
              <a:defRPr sz="1000" b="1"/>
            </a:lvl3pPr>
            <a:lvl4pPr>
              <a:buNone/>
              <a:defRPr sz="900" b="1"/>
            </a:lvl4pPr>
            <a:lvl5pPr>
              <a:buNone/>
              <a:defRPr sz="9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2928946" y="726336"/>
            <a:ext cx="2548564" cy="302702"/>
          </a:xfrm>
        </p:spPr>
        <p:txBody>
          <a:bodyPr anchor="b">
            <a:noAutofit/>
          </a:bodyPr>
          <a:lstStyle>
            <a:lvl1pPr marL="51481" indent="0" algn="l">
              <a:spcBef>
                <a:spcPts val="0"/>
              </a:spcBef>
              <a:buNone/>
              <a:defRPr sz="1200" b="0" cap="all" baseline="0"/>
            </a:lvl1pPr>
            <a:lvl2pPr>
              <a:buNone/>
              <a:defRPr sz="1100" b="1"/>
            </a:lvl2pPr>
            <a:lvl3pPr>
              <a:buNone/>
              <a:defRPr sz="1000" b="1"/>
            </a:lvl3pPr>
            <a:lvl4pPr>
              <a:buNone/>
              <a:defRPr sz="900" b="1"/>
            </a:lvl4pPr>
            <a:lvl5pPr>
              <a:buNone/>
              <a:defRPr sz="9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88290" y="1117671"/>
            <a:ext cx="2547563" cy="1865038"/>
          </a:xfrm>
        </p:spPr>
        <p:txBody>
          <a:bodyPr lIns="51481"/>
          <a:lstStyle>
            <a:lvl1pPr>
              <a:defRPr sz="12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28946" y="1117671"/>
            <a:ext cx="2548564" cy="1865038"/>
          </a:xfrm>
        </p:spPr>
        <p:txBody>
          <a:bodyPr/>
          <a:lstStyle>
            <a:lvl1pPr>
              <a:defRPr sz="12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5448681" y="3082356"/>
            <a:ext cx="292759" cy="129794"/>
          </a:xfrm>
        </p:spPr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90" y="119810"/>
            <a:ext cx="5189220" cy="54080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1014" y="674041"/>
            <a:ext cx="5045075" cy="432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1481" tIns="25740" rIns="51481" bIns="2574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206734-726E-46B9-B3CD-75FDA00F97BD}" type="datetime1">
              <a:rPr lang="ru-RU" smtClean="0"/>
              <a:pPr/>
              <a:t>29.12.2020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189068" y="500428"/>
            <a:ext cx="2363978" cy="4326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1481" tIns="25740" rIns="51481" bIns="2574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9533" y="144216"/>
            <a:ext cx="2479294" cy="360539"/>
          </a:xfrm>
        </p:spPr>
        <p:txBody>
          <a:bodyPr anchor="b"/>
          <a:lstStyle>
            <a:lvl1pPr marL="0" algn="r">
              <a:buNone/>
              <a:defRPr sz="11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129533" y="524040"/>
            <a:ext cx="2479294" cy="504754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800"/>
            </a:lvl1pPr>
            <a:lvl2pPr>
              <a:buNone/>
              <a:defRPr sz="700"/>
            </a:lvl2pPr>
            <a:lvl3pPr>
              <a:buNone/>
              <a:defRPr sz="600"/>
            </a:lvl3pPr>
            <a:lvl4pPr>
              <a:buNone/>
              <a:defRPr sz="500"/>
            </a:lvl4pPr>
            <a:lvl5pPr>
              <a:buNone/>
              <a:defRPr sz="5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44145" y="1045563"/>
            <a:ext cx="5464682" cy="1882013"/>
          </a:xfrm>
        </p:spPr>
        <p:txBody>
          <a:bodyPr/>
          <a:lstStyle>
            <a:lvl1pPr marL="164738">
              <a:defRPr sz="1800"/>
            </a:lvl1pPr>
            <a:lvl2pPr marL="334625">
              <a:defRPr sz="1600"/>
            </a:lvl2pPr>
            <a:lvl3pPr marL="463326">
              <a:defRPr sz="1400"/>
            </a:lvl3pPr>
            <a:lvl4pPr marL="592028">
              <a:defRPr sz="1100"/>
            </a:lvl4pPr>
            <a:lvl5pPr marL="710434">
              <a:defRPr sz="11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3507529" y="3081931"/>
            <a:ext cx="1893104" cy="129794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5447339" y="3081931"/>
            <a:ext cx="292759" cy="129794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009015" y="3081931"/>
            <a:ext cx="2463873" cy="129794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7168" y="2235341"/>
            <a:ext cx="3459480" cy="314424"/>
          </a:xfrm>
        </p:spPr>
        <p:txBody>
          <a:bodyPr anchor="b"/>
          <a:lstStyle>
            <a:lvl1pPr marL="0" algn="r">
              <a:buNone/>
              <a:defRPr sz="11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17168" y="2549765"/>
            <a:ext cx="3459480" cy="431632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800"/>
            </a:lvl1pPr>
            <a:lvl2pPr>
              <a:defRPr sz="700"/>
            </a:lvl2pPr>
            <a:lvl3pPr>
              <a:defRPr sz="600"/>
            </a:lvl3pPr>
            <a:lvl4pPr>
              <a:defRPr sz="500"/>
            </a:lvl4pPr>
            <a:lvl5pPr>
              <a:defRPr sz="5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192194" y="118223"/>
            <a:ext cx="5381413" cy="2055072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18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3507529" y="3079723"/>
            <a:ext cx="1893104" cy="129794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5447339" y="3079723"/>
            <a:ext cx="292759" cy="129794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009015" y="3079723"/>
            <a:ext cx="2463873" cy="129794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80205" y="129945"/>
            <a:ext cx="1297305" cy="2768638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8290" y="129945"/>
            <a:ext cx="3795818" cy="2768638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03784" y="69593"/>
            <a:ext cx="5555728" cy="3106403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51481" tIns="25740" rIns="51481" bIns="2574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816822" y="3028527"/>
            <a:ext cx="2656066" cy="129794"/>
          </a:xfrm>
          <a:prstGeom prst="rect">
            <a:avLst/>
          </a:prstGeom>
        </p:spPr>
        <p:txBody>
          <a:bodyPr lIns="51481" tIns="25740" rIns="51481" bIns="25740"/>
          <a:lstStyle>
            <a:lvl1pPr algn="r" eaLnBrk="1" latinLnBrk="0" hangingPunct="1">
              <a:defRPr kumimoji="0" sz="7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3507529" y="3028527"/>
            <a:ext cx="1893104" cy="129794"/>
          </a:xfrm>
          <a:prstGeom prst="rect">
            <a:avLst/>
          </a:prstGeom>
        </p:spPr>
        <p:txBody>
          <a:bodyPr lIns="51481" tIns="25740" rIns="51481" bIns="25740"/>
          <a:lstStyle>
            <a:lvl1pPr algn="l" eaLnBrk="1" latinLnBrk="0" hangingPunct="1">
              <a:defRPr kumimoji="0" sz="7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12/29/2020</a:t>
            </a:fld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5447339" y="3082356"/>
            <a:ext cx="292759" cy="129794"/>
          </a:xfrm>
          <a:prstGeom prst="rect">
            <a:avLst/>
          </a:prstGeom>
        </p:spPr>
        <p:txBody>
          <a:bodyPr lIns="51481" tIns="25740" rIns="51481" bIns="25740" anchor="ctr"/>
          <a:lstStyle>
            <a:lvl1pPr algn="r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288290" y="119960"/>
            <a:ext cx="5189220" cy="540808"/>
          </a:xfrm>
          <a:prstGeom prst="rect">
            <a:avLst/>
          </a:prstGeom>
        </p:spPr>
        <p:txBody>
          <a:bodyPr lIns="51481" tIns="25740" rIns="51481" bIns="257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8290" y="778914"/>
            <a:ext cx="5189220" cy="2141601"/>
          </a:xfrm>
          <a:prstGeom prst="rect">
            <a:avLst/>
          </a:prstGeom>
        </p:spPr>
        <p:txBody>
          <a:bodyPr lIns="51481" tIns="25740" rIns="51481" bIns="257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marL="30888" algn="r" rtl="0" eaLnBrk="1" latinLnBrk="0" hangingPunct="1">
        <a:spcBef>
          <a:spcPct val="0"/>
        </a:spcBef>
        <a:buNone/>
        <a:defRPr kumimoji="0" sz="2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164452" indent="-164452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5" indent="-128702" algn="l" rtl="0" eaLnBrk="1" latinLnBrk="0" hangingPunct="1">
        <a:spcBef>
          <a:spcPts val="225"/>
        </a:spcBef>
        <a:buClr>
          <a:schemeClr val="accent2"/>
        </a:buClr>
        <a:buSzPct val="90000"/>
        <a:buFontTx/>
        <a:buChar char="•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63326" indent="-108110" algn="l" rtl="0" eaLnBrk="1" latinLnBrk="0" hangingPunct="1">
        <a:spcBef>
          <a:spcPts val="225"/>
        </a:spcBef>
        <a:buClr>
          <a:schemeClr val="accent3"/>
        </a:buClr>
        <a:buSzPct val="100000"/>
        <a:buFont typeface="Wingdings 2"/>
        <a:buChar char="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566288" indent="-102961" algn="l" rtl="0" eaLnBrk="1" latinLnBrk="0" hangingPunct="1">
        <a:spcBef>
          <a:spcPts val="225"/>
        </a:spcBef>
        <a:buClr>
          <a:schemeClr val="accent3"/>
        </a:buClr>
        <a:buSzPct val="100000"/>
        <a:buFont typeface="Wingdings 2"/>
        <a:buChar char="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669249" indent="-102961" algn="l" rtl="0" eaLnBrk="1" latinLnBrk="0" hangingPunct="1">
        <a:spcBef>
          <a:spcPts val="225"/>
        </a:spcBef>
        <a:buClr>
          <a:schemeClr val="accent3"/>
        </a:buClr>
        <a:buSzPct val="100000"/>
        <a:buFont typeface="Wingdings 2"/>
        <a:buChar char="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772211" indent="-97813" algn="l" rtl="0" eaLnBrk="1" latinLnBrk="0" hangingPunct="1">
        <a:spcBef>
          <a:spcPts val="225"/>
        </a:spcBef>
        <a:buClr>
          <a:schemeClr val="accent4"/>
        </a:buClr>
        <a:buFont typeface="Wingdings 2"/>
        <a:buChar char=""/>
        <a:defRPr kumimoji="0" sz="1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875172" indent="-97813" algn="l" rtl="0" eaLnBrk="1" latinLnBrk="0" hangingPunct="1">
        <a:spcBef>
          <a:spcPts val="225"/>
        </a:spcBef>
        <a:buClr>
          <a:schemeClr val="accent4"/>
        </a:buClr>
        <a:buFont typeface="Wingdings 2"/>
        <a:buChar char=""/>
        <a:defRPr kumimoji="0" sz="9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978134" indent="-97813" algn="l" rtl="0" eaLnBrk="1" latinLnBrk="0" hangingPunct="1">
        <a:spcBef>
          <a:spcPts val="225"/>
        </a:spcBef>
        <a:buClr>
          <a:schemeClr val="accent4"/>
        </a:buClr>
        <a:buFont typeface="Wingdings 2"/>
        <a:buChar char=""/>
        <a:defRPr kumimoji="0" sz="9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081095" indent="-97813" algn="l" rtl="0" eaLnBrk="1" latinLnBrk="0" hangingPunct="1">
        <a:spcBef>
          <a:spcPts val="225"/>
        </a:spcBef>
        <a:buClr>
          <a:schemeClr val="accent4"/>
        </a:buClr>
        <a:buFont typeface="Wingdings 2"/>
        <a:buChar char=""/>
        <a:defRPr kumimoji="0" sz="9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5740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7722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02961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2870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5444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8018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0592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3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" y="3029406"/>
            <a:ext cx="2294055" cy="215423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23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r"/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 г. Ульяновск , ДЕКАБРЬ 2020 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064" y="2407870"/>
            <a:ext cx="2287649" cy="446256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r>
              <a:rPr lang="ru-RU" sz="900" u="sng" dirty="0">
                <a:solidFill>
                  <a:srgbClr val="11437F"/>
                </a:solidFill>
              </a:rPr>
              <a:t>Барышева Галина Борисовна</a:t>
            </a:r>
          </a:p>
          <a:p>
            <a:r>
              <a:rPr lang="ru-RU" sz="700" dirty="0">
                <a:solidFill>
                  <a:srgbClr val="11437F"/>
                </a:solidFill>
              </a:rPr>
              <a:t>Начальник Отдела  бюджетного учета и отчетности по операциям бюджетов-главный бухгалтер</a:t>
            </a:r>
          </a:p>
        </p:txBody>
      </p:sp>
      <p:sp>
        <p:nvSpPr>
          <p:cNvPr id="16" name="object 2"/>
          <p:cNvSpPr/>
          <p:nvPr/>
        </p:nvSpPr>
        <p:spPr>
          <a:xfrm>
            <a:off x="-5611" y="2388782"/>
            <a:ext cx="45719" cy="22588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1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215901" y="1089025"/>
            <a:ext cx="5477894" cy="762000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</a:rPr>
              <a:t>Федеральный стандарт</a:t>
            </a:r>
          </a:p>
          <a:p>
            <a:pPr algn="ctr">
              <a:defRPr/>
            </a:pPr>
            <a:r>
              <a:rPr lang="ru-RU" sz="1600" dirty="0">
                <a:solidFill>
                  <a:schemeClr val="bg1"/>
                </a:solidFill>
              </a:rPr>
              <a:t>«Отчетность по операциям системы казначейских платежей» 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8"/>
            <a:ext cx="2586500" cy="246201"/>
          </a:xfrm>
          <a:prstGeom prst="rect">
            <a:avLst/>
          </a:prstGeom>
        </p:spPr>
        <p:txBody>
          <a:bodyPr wrap="none" lIns="91419" tIns="45710" rIns="91419" bIns="45710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0879704"/>
              </p:ext>
            </p:extLst>
          </p:nvPr>
        </p:nvGraphicFramePr>
        <p:xfrm>
          <a:off x="139701" y="555625"/>
          <a:ext cx="5410200" cy="3432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686536">
                <a:tc>
                  <a:txBody>
                    <a:bodyPr/>
                    <a:lstStyle/>
                    <a:p>
                      <a:pPr marL="171450" marR="0" indent="-171450" algn="ctr" defTabSz="17938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800" b="1" dirty="0" smtClean="0">
                        <a:solidFill>
                          <a:srgbClr val="11437F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marL="171450" marR="0" indent="-171450" algn="ctr" defTabSz="179388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ru-RU" sz="800" b="1" dirty="0" smtClean="0">
                        <a:solidFill>
                          <a:srgbClr val="11437F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US" sz="1400" dirty="0" smtClean="0">
                          <a:solidFill>
                            <a:srgbClr val="E6E6E6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400" dirty="0" smtClean="0">
                          <a:solidFill>
                            <a:schemeClr val="accent6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</a:t>
                      </a:r>
                      <a:r>
                        <a:rPr lang="ru-RU" sz="1400" baseline="0" dirty="0" smtClean="0">
                          <a:solidFill>
                            <a:schemeClr val="accent6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Министерства финансов Российской Федерации от      30 июня 2020г.</a:t>
                      </a:r>
                      <a:r>
                        <a:rPr lang="en-US" sz="1400" baseline="0" dirty="0" smtClean="0">
                          <a:solidFill>
                            <a:schemeClr val="accent6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chemeClr val="accent6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№126н « Об утверждении Федерального стандарта бухгалтерского учета государственных финансов 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endParaRPr lang="ru-RU" sz="1400" baseline="0" dirty="0" smtClean="0">
                        <a:solidFill>
                          <a:schemeClr val="accent6">
                            <a:lumMod val="9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400" baseline="0" dirty="0" smtClean="0">
                          <a:solidFill>
                            <a:schemeClr val="accent6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« ОТЧЕТНОСТЬ ПО ОПЕРАЦИЯМ </a:t>
                      </a:r>
                      <a:endParaRPr lang="en-US" sz="1400" baseline="0" dirty="0" smtClean="0">
                        <a:solidFill>
                          <a:schemeClr val="accent6">
                            <a:lumMod val="9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ru-RU" sz="1400" baseline="0" dirty="0" smtClean="0">
                          <a:solidFill>
                            <a:schemeClr val="accent6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 </a:t>
                      </a:r>
                      <a:r>
                        <a:rPr lang="en-US" sz="1400" baseline="0" dirty="0" smtClean="0">
                          <a:solidFill>
                            <a:schemeClr val="accent6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400" baseline="0" dirty="0" smtClean="0">
                          <a:solidFill>
                            <a:schemeClr val="accent6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КАЗНАЧЕЙСКИХ </a:t>
                      </a:r>
                      <a:r>
                        <a:rPr lang="en-US" sz="1400" baseline="0" dirty="0" smtClean="0">
                          <a:solidFill>
                            <a:schemeClr val="accent6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aseline="0" dirty="0" smtClean="0">
                          <a:solidFill>
                            <a:schemeClr val="accent6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ПЛАТЕЖЕЙ»</a:t>
                      </a: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5498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ru-RU" sz="8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6"/>
            <a:ext cx="444500" cy="246201"/>
          </a:xfrm>
          <a:prstGeom prst="rect">
            <a:avLst/>
          </a:prstGeom>
          <a:noFill/>
        </p:spPr>
        <p:txBody>
          <a:bodyPr wrap="square" lIns="91419" tIns="45710" rIns="91419" bIns="45710" rtlCol="0">
            <a:spAutoFit/>
          </a:bodyPr>
          <a:lstStyle/>
          <a:p>
            <a:pPr algn="r"/>
            <a:r>
              <a:rPr lang="ru-RU" sz="1000" b="1" dirty="0"/>
              <a:t>1</a:t>
            </a: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4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4" y="92949"/>
            <a:ext cx="2608637" cy="246201"/>
          </a:xfrm>
          <a:prstGeom prst="rect">
            <a:avLst/>
          </a:prstGeom>
        </p:spPr>
        <p:txBody>
          <a:bodyPr wrap="square" lIns="91419" tIns="45710" rIns="91419" bIns="45710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rot="10800000" flipH="1" flipV="1">
            <a:off x="3138114" y="77041"/>
            <a:ext cx="2589551" cy="260350"/>
          </a:xfrm>
          <a:prstGeom prst="roundRect">
            <a:avLst/>
          </a:prstGeom>
          <a:solidFill>
            <a:schemeClr val="accent5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rtlCol="0" anchor="ctr"/>
          <a:lstStyle/>
          <a:p>
            <a:pPr algn="ctr"/>
            <a:endParaRPr lang="ru-RU" altLang="ru-RU" sz="7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200" dirty="0"/>
              <a:t>Нормативно-правовая база</a:t>
            </a: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35100" y="174625"/>
            <a:ext cx="3429000" cy="1066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19" tIns="45710" rIns="91419" bIns="45710" spcCol="0" rtlCol="0" anchor="ctr"/>
          <a:lstStyle/>
          <a:p>
            <a:pPr algn="ctr"/>
            <a:r>
              <a:rPr lang="ru-RU" sz="1200" dirty="0"/>
              <a:t>Федеральный стандарт бухгалтерского учета государственных  финансов « Отчетность по операциям  системы казначейских платежей»</a:t>
            </a:r>
          </a:p>
          <a:p>
            <a:pPr algn="ctr"/>
            <a:r>
              <a:rPr lang="ru-RU" sz="1400" dirty="0"/>
              <a:t>(</a:t>
            </a:r>
            <a:r>
              <a:rPr lang="ru-RU" sz="1400" dirty="0">
                <a:solidFill>
                  <a:schemeClr val="accent6">
                    <a:lumMod val="90000"/>
                  </a:schemeClr>
                </a:solidFill>
              </a:rPr>
              <a:t>Далее-Стандарт)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2806700" y="1317625"/>
            <a:ext cx="6096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spcCol="0"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16101" y="2003425"/>
            <a:ext cx="2819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10" rIns="91419" bIns="45710" spcCol="0" rtlCol="0" anchor="ctr"/>
          <a:lstStyle/>
          <a:p>
            <a:pPr algn="ctr"/>
            <a:r>
              <a:rPr lang="ru-RU" sz="1200" dirty="0"/>
              <a:t>Применяется при составлении отчетности  по операциям системы казначейских </a:t>
            </a:r>
            <a:r>
              <a:rPr lang="ru-RU" sz="1200" dirty="0" smtClean="0"/>
              <a:t>платежей , начиная </a:t>
            </a:r>
            <a:r>
              <a:rPr lang="ru-RU" sz="1200" dirty="0"/>
              <a:t>с отчетности  2021 </a:t>
            </a:r>
            <a:r>
              <a:rPr lang="ru-RU" sz="1200" dirty="0" smtClean="0"/>
              <a:t>года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22756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300" y="174625"/>
            <a:ext cx="4953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200" dirty="0" smtClean="0">
                <a:solidFill>
                  <a:schemeClr val="accent6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разработан в целях обеспечения единства системы требований к составлению и  представлению Федеральным казначейством и  территориальными органами Федерального казначейства (далее – орган Казначейства) отчетности по  операциям  системы  казначейских платежей ( далее- казначейская отчетность).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200" dirty="0" smtClean="0">
                <a:solidFill>
                  <a:schemeClr val="accent6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устанавливает  методологию  составления казначейской отчетности, формы казначейской отчетности, порядок составления и представления органом Казначейства отчетности.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Положения </a:t>
            </a:r>
            <a:r>
              <a:rPr lang="ru-RU" sz="1200" dirty="0" smtClean="0">
                <a:solidFill>
                  <a:schemeClr val="accent6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применяются одновременно с применением  положений федерального стандарта бухгалтерского учета для организаций государственного сектора « Концептуальные основы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бухгалтерского учета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отчетности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государственного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сектора». 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ФКР_РАБОТА\ИНСТРУКЦИЯ ПОЛЬЗОВАТЕЛЯМ\Картинки\галочка 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162" y="250825"/>
            <a:ext cx="168275" cy="177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xmlns="" val="372961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500" y="174625"/>
            <a:ext cx="4953000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Положения Стандарта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282700" y="489125"/>
            <a:ext cx="1447800" cy="4813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730500" y="489125"/>
            <a:ext cx="1676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635000" y="498090"/>
            <a:ext cx="1447800" cy="3810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68700" y="521821"/>
            <a:ext cx="1469465" cy="4486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применяются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1054100" y="907021"/>
            <a:ext cx="457200" cy="618751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1739900" y="223202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05653" y="1546225"/>
            <a:ext cx="18288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составлении и представлении  отчетности органом Казначейства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654300" y="1099573"/>
            <a:ext cx="2971800" cy="16658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составлении  органом Казначейства отчетности по  казначейскому обслуживанию исполнения  бюджетов бюджетной системы Российской Федерации, операций со  средствами бюджетных учреждений , автономных учреждений , юридических</a:t>
            </a:r>
          </a:p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лиц, не являющихся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процесса ,бюджетными и автономными учреждениями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4330700" y="945957"/>
            <a:ext cx="76200" cy="133735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91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7900" y="174625"/>
            <a:ext cx="381000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к казначейской    отчетности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5900" y="815662"/>
            <a:ext cx="5549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составляется  в целях мониторинга и анализа результатов проведения органом Казначейства операций в системе казначейских платежей;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 органом   казначейской отчетности  осуществляется по формам :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312" y="1540812"/>
            <a:ext cx="20574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 операций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казначейских платежей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(Ф.0503195)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91596" y="1546225"/>
            <a:ext cx="2177303" cy="5078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 движении денежных средств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казначейских платежей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(0503196)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312" y="2048643"/>
            <a:ext cx="2035735" cy="5078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об управлении остатками на едином казначейском  счете (ф.0503197)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93464" y="2155824"/>
            <a:ext cx="2099235" cy="5078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 к Балансу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казначейских платежей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(0503198)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268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300" y="174625"/>
            <a:ext cx="5105400" cy="2708434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Месячная и квартальная казначейская отчетность является промежуточными и составляются итогом с начала текущего финансового года.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Отчетным годом  является  календарный год- с 1 января  по 31 декабря включительно.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целях составления годовой казначейской  отчетности органами Казначейства проводится  в соответствии  с положениями  учетной политики Федерального казначейства инвентаризация финансовых активов и финансовых обязательств, отраженных на счетах казначейского учета в результате проведения операций в системе казначейских платежей.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Днем представления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казначейской  отчетности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считается дата ее отправки по телекоммуникационным каналам связи либо дата фактической передачи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казначейской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отчетности на бумажном носителе по принадлежности.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ФКР_РАБОТА\ИНСТРУКЦИЯ ПОЛЬЗОВАТЕЛЯМ\Картинки\галочка 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318" y="295349"/>
            <a:ext cx="302437" cy="177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  <a:extLst/>
        </p:spPr>
      </p:pic>
    </p:spTree>
    <p:extLst>
      <p:ext uri="{BB962C8B-B14F-4D97-AF65-F5344CB8AC3E}">
        <p14:creationId xmlns:p14="http://schemas.microsoft.com/office/powerpoint/2010/main" xmlns="" val="884956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0687" y="165535"/>
            <a:ext cx="470422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Казначейская отчетность :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7341" y="866776"/>
            <a:ext cx="2486959" cy="739588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-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Содержащая исправления по результатам камеральной проверки казначейской отчетности, представляется с раскрытием обобщенной информации по уточненным показателям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07765" y="820644"/>
            <a:ext cx="2448112" cy="6858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smtClean="0"/>
              <a:t> 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составляется  в рублях с точностью до второго десятичного знака после запятой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59965" y="1615515"/>
            <a:ext cx="2895600" cy="38940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составляется на русском языке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77900" y="2078317"/>
            <a:ext cx="4419600" cy="99060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-подписывается руководителем , главным бухгалтером органа Казначейства(уполномоченными ими лицами),лицом, ответственным за ее составление(исполнителем),с указанием в оформляющей части отчетов расшифровки подписей, а также должности и номера телефона исполнителя</a:t>
            </a: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даты подписания отчетов руководителем(уполномоченным им лицом)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836581" y="860425"/>
            <a:ext cx="224865" cy="7422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7128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300" y="174625"/>
            <a:ext cx="5257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случаях отсутствия данных по отдельным показателям, в том числе по нечисловым показателям , соответствующие строки или графы отчета не заполняются.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Отчеты, не имеющие  числовых значений показателей и не содержащие пояснения, не составляются и не представляются.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Информация об указанных отчетах отражается  в отчете: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6500" y="1851025"/>
            <a:ext cx="38862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 к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Балансу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системе казначейских платежей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(ф.0503198)</a:t>
            </a:r>
            <a:endParaRPr lang="ru-RU" sz="1400" dirty="0"/>
          </a:p>
        </p:txBody>
      </p:sp>
      <p:pic>
        <p:nvPicPr>
          <p:cNvPr id="4" name="Picture 2" descr="C:\ФКР_РАБОТА\ИНСТРУКЦИЯ ПОЛЬЗОВАТЕЛЯМ\Картинки\галочка 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0700" y="263525"/>
            <a:ext cx="168275" cy="177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  <a:extLst/>
        </p:spPr>
      </p:pic>
      <p:sp>
        <p:nvSpPr>
          <p:cNvPr id="10" name="Стрелка вниз 9"/>
          <p:cNvSpPr/>
          <p:nvPr/>
        </p:nvSpPr>
        <p:spPr>
          <a:xfrm>
            <a:off x="2882900" y="1559620"/>
            <a:ext cx="381000" cy="2152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13109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1633</TotalTime>
  <Words>555</Words>
  <Application>Microsoft Office PowerPoint</Application>
  <PresentationFormat>Произвольный</PresentationFormat>
  <Paragraphs>51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322</cp:revision>
  <dcterms:created xsi:type="dcterms:W3CDTF">2019-07-31T16:47:50Z</dcterms:created>
  <dcterms:modified xsi:type="dcterms:W3CDTF">2020-12-29T10:40:54Z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