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78" r:id="rId1"/>
  </p:sldMasterIdLst>
  <p:notesMasterIdLst>
    <p:notesMasterId r:id="rId8"/>
  </p:notesMasterIdLst>
  <p:sldIdLst>
    <p:sldId id="256" r:id="rId2"/>
    <p:sldId id="262" r:id="rId3"/>
    <p:sldId id="263" r:id="rId4"/>
    <p:sldId id="268" r:id="rId5"/>
    <p:sldId id="266" r:id="rId6"/>
    <p:sldId id="267" r:id="rId7"/>
  </p:sldIdLst>
  <p:sldSz cx="5765800" cy="3244850"/>
  <p:notesSz cx="5765800" cy="3244850"/>
  <p:embeddedFontLst>
    <p:embeddedFont>
      <p:font typeface="Calibri" pitchFamily="34" charset="0"/>
      <p:regular r:id="rId9"/>
      <p:bold r:id="rId10"/>
      <p:italic r:id="rId11"/>
      <p:boldItalic r:id="rId1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1437F"/>
    <a:srgbClr val="E6E6E6"/>
    <a:srgbClr val="FCFCFC"/>
    <a:srgbClr val="DDDDDD"/>
    <a:srgbClr val="99CCFF"/>
    <a:srgbClr val="4978B1"/>
    <a:srgbClr val="003B59"/>
    <a:srgbClr val="ECD6A5"/>
    <a:srgbClr val="C1922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54" autoAdjust="0"/>
    <p:restoredTop sz="92630" autoAdjust="0"/>
  </p:normalViewPr>
  <p:slideViewPr>
    <p:cSldViewPr>
      <p:cViewPr>
        <p:scale>
          <a:sx n="170" d="100"/>
          <a:sy n="170" d="100"/>
        </p:scale>
        <p:origin x="-72" y="-72"/>
      </p:cViewPr>
      <p:guideLst>
        <p:guide orient="horz" pos="2880"/>
        <p:guide pos="2152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0707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0725" y="531044"/>
            <a:ext cx="4324350" cy="1129689"/>
          </a:xfrm>
        </p:spPr>
        <p:txBody>
          <a:bodyPr anchor="b"/>
          <a:lstStyle>
            <a:lvl1pPr algn="ctr">
              <a:defRPr sz="283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0725" y="1704297"/>
            <a:ext cx="4324350" cy="783421"/>
          </a:xfrm>
        </p:spPr>
        <p:txBody>
          <a:bodyPr/>
          <a:lstStyle>
            <a:lvl1pPr marL="0" indent="0" algn="ctr">
              <a:buNone/>
              <a:defRPr sz="1135"/>
            </a:lvl1pPr>
            <a:lvl2pPr marL="216210" indent="0" algn="ctr">
              <a:buNone/>
              <a:defRPr sz="946"/>
            </a:lvl2pPr>
            <a:lvl3pPr marL="432420" indent="0" algn="ctr">
              <a:buNone/>
              <a:defRPr sz="851"/>
            </a:lvl3pPr>
            <a:lvl4pPr marL="648630" indent="0" algn="ctr">
              <a:buNone/>
              <a:defRPr sz="757"/>
            </a:lvl4pPr>
            <a:lvl5pPr marL="864840" indent="0" algn="ctr">
              <a:buNone/>
              <a:defRPr sz="757"/>
            </a:lvl5pPr>
            <a:lvl6pPr marL="1081049" indent="0" algn="ctr">
              <a:buNone/>
              <a:defRPr sz="757"/>
            </a:lvl6pPr>
            <a:lvl7pPr marL="1297259" indent="0" algn="ctr">
              <a:buNone/>
              <a:defRPr sz="757"/>
            </a:lvl7pPr>
            <a:lvl8pPr marL="1513469" indent="0" algn="ctr">
              <a:buNone/>
              <a:defRPr sz="757"/>
            </a:lvl8pPr>
            <a:lvl9pPr marL="1729679" indent="0" algn="ctr">
              <a:buNone/>
              <a:defRPr sz="757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4721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8602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395" y="808960"/>
            <a:ext cx="4973003" cy="1349767"/>
          </a:xfrm>
        </p:spPr>
        <p:txBody>
          <a:bodyPr anchor="b"/>
          <a:lstStyle>
            <a:lvl1pPr>
              <a:defRPr sz="283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3395" y="2171496"/>
            <a:ext cx="4973003" cy="709811"/>
          </a:xfrm>
        </p:spPr>
        <p:txBody>
          <a:bodyPr/>
          <a:lstStyle>
            <a:lvl1pPr marL="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1pPr>
            <a:lvl2pPr marL="216210" indent="0">
              <a:buNone/>
              <a:defRPr sz="946">
                <a:solidFill>
                  <a:schemeClr val="tx1">
                    <a:tint val="75000"/>
                  </a:schemeClr>
                </a:solidFill>
              </a:defRPr>
            </a:lvl2pPr>
            <a:lvl3pPr marL="432420" indent="0">
              <a:buNone/>
              <a:defRPr sz="851">
                <a:solidFill>
                  <a:schemeClr val="tx1">
                    <a:tint val="75000"/>
                  </a:schemeClr>
                </a:solidFill>
              </a:defRPr>
            </a:lvl3pPr>
            <a:lvl4pPr marL="648630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4pPr>
            <a:lvl5pPr marL="864840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5pPr>
            <a:lvl6pPr marL="108104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6pPr>
            <a:lvl7pPr marL="129725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7pPr>
            <a:lvl8pPr marL="151346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8pPr>
            <a:lvl9pPr marL="172967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5007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6399" y="863791"/>
            <a:ext cx="2450465" cy="2058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918936" y="863791"/>
            <a:ext cx="2450465" cy="2058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7763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49" y="172758"/>
            <a:ext cx="4973003" cy="627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7150" y="795439"/>
            <a:ext cx="2439203" cy="389832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6210" indent="0">
              <a:buNone/>
              <a:defRPr sz="946" b="1"/>
            </a:lvl2pPr>
            <a:lvl3pPr marL="432420" indent="0">
              <a:buNone/>
              <a:defRPr sz="851" b="1"/>
            </a:lvl3pPr>
            <a:lvl4pPr marL="648630" indent="0">
              <a:buNone/>
              <a:defRPr sz="757" b="1"/>
            </a:lvl4pPr>
            <a:lvl5pPr marL="864840" indent="0">
              <a:buNone/>
              <a:defRPr sz="757" b="1"/>
            </a:lvl5pPr>
            <a:lvl6pPr marL="1081049" indent="0">
              <a:buNone/>
              <a:defRPr sz="757" b="1"/>
            </a:lvl6pPr>
            <a:lvl7pPr marL="1297259" indent="0">
              <a:buNone/>
              <a:defRPr sz="757" b="1"/>
            </a:lvl7pPr>
            <a:lvl8pPr marL="1513469" indent="0">
              <a:buNone/>
              <a:defRPr sz="757" b="1"/>
            </a:lvl8pPr>
            <a:lvl9pPr marL="1729679" indent="0">
              <a:buNone/>
              <a:defRPr sz="75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7150" y="1185272"/>
            <a:ext cx="2439203" cy="17433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18936" y="795439"/>
            <a:ext cx="2451216" cy="389832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6210" indent="0">
              <a:buNone/>
              <a:defRPr sz="946" b="1"/>
            </a:lvl2pPr>
            <a:lvl3pPr marL="432420" indent="0">
              <a:buNone/>
              <a:defRPr sz="851" b="1"/>
            </a:lvl3pPr>
            <a:lvl4pPr marL="648630" indent="0">
              <a:buNone/>
              <a:defRPr sz="757" b="1"/>
            </a:lvl4pPr>
            <a:lvl5pPr marL="864840" indent="0">
              <a:buNone/>
              <a:defRPr sz="757" b="1"/>
            </a:lvl5pPr>
            <a:lvl6pPr marL="1081049" indent="0">
              <a:buNone/>
              <a:defRPr sz="757" b="1"/>
            </a:lvl6pPr>
            <a:lvl7pPr marL="1297259" indent="0">
              <a:buNone/>
              <a:defRPr sz="757" b="1"/>
            </a:lvl7pPr>
            <a:lvl8pPr marL="1513469" indent="0">
              <a:buNone/>
              <a:defRPr sz="757" b="1"/>
            </a:lvl8pPr>
            <a:lvl9pPr marL="1729679" indent="0">
              <a:buNone/>
              <a:defRPr sz="75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918936" y="1185272"/>
            <a:ext cx="2451216" cy="17433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0998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4184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6734-726E-46B9-B3CD-75FDA00F97BD}" type="datetime1">
              <a:rPr lang="ru-RU" smtClean="0"/>
              <a:pPr/>
              <a:t>29.10.2021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104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50" y="216323"/>
            <a:ext cx="1859620" cy="757132"/>
          </a:xfrm>
        </p:spPr>
        <p:txBody>
          <a:bodyPr anchor="b"/>
          <a:lstStyle>
            <a:lvl1pPr>
              <a:defRPr sz="151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1216" y="467198"/>
            <a:ext cx="2918936" cy="2305947"/>
          </a:xfrm>
        </p:spPr>
        <p:txBody>
          <a:bodyPr/>
          <a:lstStyle>
            <a:lvl1pPr>
              <a:defRPr sz="1513"/>
            </a:lvl1pPr>
            <a:lvl2pPr>
              <a:defRPr sz="1324"/>
            </a:lvl2pPr>
            <a:lvl3pPr>
              <a:defRPr sz="1135"/>
            </a:lvl3pPr>
            <a:lvl4pPr>
              <a:defRPr sz="946"/>
            </a:lvl4pPr>
            <a:lvl5pPr>
              <a:defRPr sz="946"/>
            </a:lvl5pPr>
            <a:lvl6pPr>
              <a:defRPr sz="946"/>
            </a:lvl6pPr>
            <a:lvl7pPr>
              <a:defRPr sz="946"/>
            </a:lvl7pPr>
            <a:lvl8pPr>
              <a:defRPr sz="946"/>
            </a:lvl8pPr>
            <a:lvl9pPr>
              <a:defRPr sz="94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7150" y="973455"/>
            <a:ext cx="1859620" cy="1803446"/>
          </a:xfrm>
        </p:spPr>
        <p:txBody>
          <a:bodyPr/>
          <a:lstStyle>
            <a:lvl1pPr marL="0" indent="0">
              <a:buNone/>
              <a:defRPr sz="757"/>
            </a:lvl1pPr>
            <a:lvl2pPr marL="216210" indent="0">
              <a:buNone/>
              <a:defRPr sz="662"/>
            </a:lvl2pPr>
            <a:lvl3pPr marL="432420" indent="0">
              <a:buNone/>
              <a:defRPr sz="567"/>
            </a:lvl3pPr>
            <a:lvl4pPr marL="648630" indent="0">
              <a:buNone/>
              <a:defRPr sz="473"/>
            </a:lvl4pPr>
            <a:lvl5pPr marL="864840" indent="0">
              <a:buNone/>
              <a:defRPr sz="473"/>
            </a:lvl5pPr>
            <a:lvl6pPr marL="1081049" indent="0">
              <a:buNone/>
              <a:defRPr sz="473"/>
            </a:lvl6pPr>
            <a:lvl7pPr marL="1297259" indent="0">
              <a:buNone/>
              <a:defRPr sz="473"/>
            </a:lvl7pPr>
            <a:lvl8pPr marL="1513469" indent="0">
              <a:buNone/>
              <a:defRPr sz="473"/>
            </a:lvl8pPr>
            <a:lvl9pPr marL="1729679" indent="0">
              <a:buNone/>
              <a:defRPr sz="47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5451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50" y="216323"/>
            <a:ext cx="1859620" cy="757132"/>
          </a:xfrm>
        </p:spPr>
        <p:txBody>
          <a:bodyPr anchor="b"/>
          <a:lstStyle>
            <a:lvl1pPr>
              <a:defRPr sz="151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51216" y="467198"/>
            <a:ext cx="2918936" cy="2305947"/>
          </a:xfrm>
        </p:spPr>
        <p:txBody>
          <a:bodyPr/>
          <a:lstStyle>
            <a:lvl1pPr marL="0" indent="0">
              <a:buNone/>
              <a:defRPr sz="1513"/>
            </a:lvl1pPr>
            <a:lvl2pPr marL="216210" indent="0">
              <a:buNone/>
              <a:defRPr sz="1324"/>
            </a:lvl2pPr>
            <a:lvl3pPr marL="432420" indent="0">
              <a:buNone/>
              <a:defRPr sz="1135"/>
            </a:lvl3pPr>
            <a:lvl4pPr marL="648630" indent="0">
              <a:buNone/>
              <a:defRPr sz="946"/>
            </a:lvl4pPr>
            <a:lvl5pPr marL="864840" indent="0">
              <a:buNone/>
              <a:defRPr sz="946"/>
            </a:lvl5pPr>
            <a:lvl6pPr marL="1081049" indent="0">
              <a:buNone/>
              <a:defRPr sz="946"/>
            </a:lvl6pPr>
            <a:lvl7pPr marL="1297259" indent="0">
              <a:buNone/>
              <a:defRPr sz="946"/>
            </a:lvl7pPr>
            <a:lvl8pPr marL="1513469" indent="0">
              <a:buNone/>
              <a:defRPr sz="946"/>
            </a:lvl8pPr>
            <a:lvl9pPr marL="1729679" indent="0">
              <a:buNone/>
              <a:defRPr sz="946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7150" y="973455"/>
            <a:ext cx="1859620" cy="1803446"/>
          </a:xfrm>
        </p:spPr>
        <p:txBody>
          <a:bodyPr/>
          <a:lstStyle>
            <a:lvl1pPr marL="0" indent="0">
              <a:buNone/>
              <a:defRPr sz="757"/>
            </a:lvl1pPr>
            <a:lvl2pPr marL="216210" indent="0">
              <a:buNone/>
              <a:defRPr sz="662"/>
            </a:lvl2pPr>
            <a:lvl3pPr marL="432420" indent="0">
              <a:buNone/>
              <a:defRPr sz="567"/>
            </a:lvl3pPr>
            <a:lvl4pPr marL="648630" indent="0">
              <a:buNone/>
              <a:defRPr sz="473"/>
            </a:lvl4pPr>
            <a:lvl5pPr marL="864840" indent="0">
              <a:buNone/>
              <a:defRPr sz="473"/>
            </a:lvl5pPr>
            <a:lvl6pPr marL="1081049" indent="0">
              <a:buNone/>
              <a:defRPr sz="473"/>
            </a:lvl6pPr>
            <a:lvl7pPr marL="1297259" indent="0">
              <a:buNone/>
              <a:defRPr sz="473"/>
            </a:lvl7pPr>
            <a:lvl8pPr marL="1513469" indent="0">
              <a:buNone/>
              <a:defRPr sz="473"/>
            </a:lvl8pPr>
            <a:lvl9pPr marL="1729679" indent="0">
              <a:buNone/>
              <a:defRPr sz="47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206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2131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26150" y="172758"/>
            <a:ext cx="1243251" cy="27498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6399" y="172758"/>
            <a:ext cx="3657679" cy="27498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4970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694799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399" y="172758"/>
            <a:ext cx="4973003" cy="627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6399" y="863791"/>
            <a:ext cx="4973003" cy="2058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6399" y="3007496"/>
            <a:ext cx="1297305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09921" y="3007496"/>
            <a:ext cx="1945958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072096" y="3007496"/>
            <a:ext cx="1297305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7006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defTabSz="432420" rtl="0" eaLnBrk="1" latinLnBrk="0" hangingPunct="1">
        <a:lnSpc>
          <a:spcPct val="90000"/>
        </a:lnSpc>
        <a:spcBef>
          <a:spcPct val="0"/>
        </a:spcBef>
        <a:buNone/>
        <a:defRPr sz="208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8105" indent="-108105" algn="l" defTabSz="432420" rtl="0" eaLnBrk="1" latinLnBrk="0" hangingPunct="1">
        <a:lnSpc>
          <a:spcPct val="90000"/>
        </a:lnSpc>
        <a:spcBef>
          <a:spcPts val="473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1pPr>
      <a:lvl2pPr marL="32431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2pPr>
      <a:lvl3pPr marL="54052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946" kern="1200">
          <a:solidFill>
            <a:schemeClr val="tx1"/>
          </a:solidFill>
          <a:latin typeface="+mn-lt"/>
          <a:ea typeface="+mn-ea"/>
          <a:cs typeface="+mn-cs"/>
        </a:defRPr>
      </a:lvl3pPr>
      <a:lvl4pPr marL="75673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97294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18915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40536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62157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83778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1pPr>
      <a:lvl2pPr marL="21621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2pPr>
      <a:lvl3pPr marL="43242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3pPr>
      <a:lvl4pPr marL="64863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86484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08104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29725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51346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72967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ltDnDiag">
          <a:fgClr>
            <a:srgbClr val="E6E6E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33855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г. Ульяновск февраль 2021</a:t>
            </a:r>
          </a:p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343" y="2266518"/>
            <a:ext cx="4330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rgbClr val="11437F"/>
                </a:solidFill>
              </a:rPr>
              <a:t>Чиркина Ольга Павловна</a:t>
            </a:r>
          </a:p>
          <a:p>
            <a:r>
              <a:rPr lang="ru-RU" sz="800" dirty="0" smtClean="0">
                <a:solidFill>
                  <a:srgbClr val="11437F"/>
                </a:solidFill>
              </a:rPr>
              <a:t>Заместитель начальника  Отдела  бюджетного учета  и отчетности  по операциям бюджетов</a:t>
            </a:r>
            <a:endParaRPr lang="ru-RU" sz="8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 useBgFill="1">
        <p:nvSpPr>
          <p:cNvPr id="13" name="object 7"/>
          <p:cNvSpPr/>
          <p:nvPr/>
        </p:nvSpPr>
        <p:spPr>
          <a:xfrm>
            <a:off x="155882" y="884117"/>
            <a:ext cx="4260543" cy="814508"/>
          </a:xfrm>
          <a:custGeom>
            <a:avLst/>
            <a:gdLst/>
            <a:ahLst/>
            <a:cxnLst/>
            <a:rect l="l" t="t" r="r" b="b"/>
            <a:pathLst>
              <a:path w="4416425" h="944880">
                <a:moveTo>
                  <a:pt x="4247391" y="0"/>
                </a:moveTo>
                <a:lnTo>
                  <a:pt x="66475" y="0"/>
                </a:lnTo>
                <a:lnTo>
                  <a:pt x="33856" y="128"/>
                </a:lnTo>
                <a:lnTo>
                  <a:pt x="7998" y="1031"/>
                </a:lnTo>
                <a:lnTo>
                  <a:pt x="0" y="1941"/>
                </a:lnTo>
                <a:lnTo>
                  <a:pt x="0" y="942688"/>
                </a:lnTo>
                <a:lnTo>
                  <a:pt x="7904" y="943592"/>
                </a:lnTo>
                <a:lnTo>
                  <a:pt x="33540" y="944496"/>
                </a:lnTo>
                <a:lnTo>
                  <a:pt x="65726" y="944626"/>
                </a:lnTo>
                <a:lnTo>
                  <a:pt x="4246642" y="944626"/>
                </a:lnTo>
                <a:lnTo>
                  <a:pt x="4305126" y="943592"/>
                </a:lnTo>
                <a:lnTo>
                  <a:pt x="4346350" y="936358"/>
                </a:lnTo>
                <a:lnTo>
                  <a:pt x="4383840" y="912479"/>
                </a:lnTo>
                <a:lnTo>
                  <a:pt x="4407729" y="874979"/>
                </a:lnTo>
                <a:lnTo>
                  <a:pt x="4414963" y="833855"/>
                </a:lnTo>
                <a:lnTo>
                  <a:pt x="4415997" y="776033"/>
                </a:lnTo>
                <a:lnTo>
                  <a:pt x="4415997" y="169341"/>
                </a:lnTo>
                <a:lnTo>
                  <a:pt x="4414963" y="110864"/>
                </a:lnTo>
                <a:lnTo>
                  <a:pt x="4407729" y="69646"/>
                </a:lnTo>
                <a:lnTo>
                  <a:pt x="4383840" y="32150"/>
                </a:lnTo>
                <a:lnTo>
                  <a:pt x="4346350" y="8255"/>
                </a:lnTo>
                <a:lnTo>
                  <a:pt x="4305219" y="1031"/>
                </a:lnTo>
                <a:lnTo>
                  <a:pt x="4247391" y="0"/>
                </a:lnTo>
                <a:close/>
              </a:path>
            </a:pathLst>
          </a:custGeom>
          <a:ln>
            <a:solidFill>
              <a:schemeClr val="accent1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lang="ru-RU" sz="1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100" dirty="0"/>
              <a:t>Особенности ведения казначейского учета, составления и представления бюджетной отчетности и отчетности по операциям системы казначейских платежей 2021 году</a:t>
            </a:r>
            <a:endParaRPr lang="ru-RU" sz="1100" dirty="0" smtClean="0"/>
          </a:p>
          <a:p>
            <a:pPr algn="ctr"/>
            <a:endParaRPr sz="11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object 5"/>
          <p:cNvSpPr/>
          <p:nvPr/>
        </p:nvSpPr>
        <p:spPr>
          <a:xfrm>
            <a:off x="90065" y="59214"/>
            <a:ext cx="336550" cy="3440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474" y="197667"/>
            <a:ext cx="25865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87700" y="53333"/>
            <a:ext cx="2414714" cy="344011"/>
          </a:xfrm>
          <a:prstGeom prst="roundRect">
            <a:avLst>
              <a:gd name="adj" fmla="val 20654"/>
            </a:avLst>
          </a:prstGeom>
          <a:solidFill>
            <a:srgbClr val="FCFCFC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 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правовая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база.</a:t>
            </a:r>
            <a:r>
              <a:rPr lang="en-US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01.01.2021 года</a:t>
            </a:r>
            <a:r>
              <a:rPr lang="en-US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800" b="1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6899" y="568037"/>
            <a:ext cx="49128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МИНИСТЕРСТВО ФИНАНСОВ РОССИЙСКОЙ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ФЕДЕРАЦИИ</a:t>
            </a:r>
            <a:r>
              <a:rPr lang="en-US" sz="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ФЕДЕРАЛЬНОЕ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КАЗНАЧЕЙСТВО ПИСЬМО от 31 декабря 2020 г. N 07-04-05/02-28157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ОБ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ОСОБЕННОСТЯХ ВЕДЕНИЯ В 2021 ГОДУ КАЗНАЧЕЙСКОГО УЧЕТА И СОСТАВЛЕНИЯ И ПРЕДСТАВЛЕНИЯ БЮДЖЕТНОЙ ОТЧЕТНОСТИ И ОТЧЕТНОСТИ ПО ОПЕРАЦИЯМ СИСТЕМЫ КАЗНАЧЕЙСКИХ ПЛАТЕЖЕЙ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36020" y="1152812"/>
            <a:ext cx="48228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defRPr/>
            </a:pP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Минфина России от 30.06.2020 № 126н «Об утверждении федерального стандарта 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бухгалтерского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учета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финансов «Отчетность по операциям системы казначейских платежей»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96900" y="1488056"/>
            <a:ext cx="4930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финансов РФ от 05.09.2020 № 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198н</a:t>
            </a:r>
            <a:r>
              <a:rPr lang="ru-RU" sz="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внесении изменений в приложения N 1 и N 2 к приказу Министерства финансов Российской Федерации от 1 декабря 2010 г. N 157н "Об утверждении Единого плана счетов бухгалтерского учета для органов государственной власти (государственных органов), органов местного самоуправления, органов управления государственными внебюджетными фондами, государственных академий наук, государственных (муниципальных) учреждений и Инструкции по его применению</a:t>
            </a:r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800" b="1" i="1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6021" y="2210564"/>
            <a:ext cx="48228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финансов РФ от 28.10.2020 № 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246н</a:t>
            </a:r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внесении изменений в приложения </a:t>
            </a:r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приказу </a:t>
            </a:r>
            <a:r>
              <a:rPr lang="ru-RU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</a:t>
            </a:r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Российской </a:t>
            </a:r>
            <a:r>
              <a:rPr lang="ru-RU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от 6 декабря 2010 г. № 162н «Об утверждении </a:t>
            </a:r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Плана</a:t>
            </a:r>
            <a:r>
              <a:rPr lang="en-US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счетов </a:t>
            </a:r>
            <a:r>
              <a:rPr lang="ru-RU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бюджетного учета и Инструкции по его применению»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45039" y="2636387"/>
            <a:ext cx="4861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финансов РФ от 29.09.2020 № 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219н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изменений в </a:t>
            </a:r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</a:t>
            </a:r>
            <a:r>
              <a:rPr lang="en-US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</a:t>
            </a:r>
            <a:r>
              <a:rPr lang="ru-RU" sz="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инистерства</a:t>
            </a:r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Российской Федерации от 30 ноября 2015 г. № </a:t>
            </a:r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184н</a:t>
            </a:r>
            <a:r>
              <a:rPr lang="en-US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Плана счетов казначейского учета и Инструкции по </a:t>
            </a:r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 применению </a:t>
            </a:r>
            <a:r>
              <a:rPr lang="ru-RU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 внесении изменений в приложения к приказу </a:t>
            </a:r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</a:t>
            </a:r>
            <a:r>
              <a:rPr lang="en-US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</a:t>
            </a:r>
            <a:r>
              <a:rPr lang="ru-RU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от 6 декабря 2010 г. № 162н»</a:t>
            </a:r>
          </a:p>
        </p:txBody>
      </p:sp>
      <p:pic>
        <p:nvPicPr>
          <p:cNvPr id="24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451" y="631824"/>
            <a:ext cx="380588" cy="40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650" y="1089025"/>
            <a:ext cx="391121" cy="402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451" y="1643767"/>
            <a:ext cx="407359" cy="419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649" y="2210564"/>
            <a:ext cx="407923" cy="419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649" y="2658971"/>
            <a:ext cx="457199" cy="486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11500" y="78818"/>
            <a:ext cx="2590800" cy="318525"/>
          </a:xfrm>
          <a:prstGeom prst="roundRect">
            <a:avLst>
              <a:gd name="adj" fmla="val 20654"/>
            </a:avLst>
          </a:prstGeom>
          <a:solidFill>
            <a:srgbClr val="FCFCFC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 правовая база. Казначейский 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с 01.01.2021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456652"/>
            <a:ext cx="22313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Приказ МФ РФ от 27.08.2018 № 184н</a:t>
            </a:r>
            <a:endParaRPr lang="ru-RU" sz="1000" i="1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874570" y="915030"/>
            <a:ext cx="9144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537" y="1372230"/>
            <a:ext cx="2208763" cy="46914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 rot="10800000" flipH="1" flipV="1">
            <a:off x="2730500" y="568615"/>
            <a:ext cx="2667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«ОПЕРАЦИИ ПО КАЗНАЧЕЙСКОМУ ОБСЛУЖИВАНИЮ ИСПОЛНЕНИЯ БЮДЖЕТОВ СУБЪЕКТОВ РОССИЙСКОЙ ФЕДЕРАЦИИ, МЕСТНЫХ БЮДЖЕТОВ, БЮДЖЕТОВ ГОСУДАРСТВЕННЫХ ВНЕБЮДЖЕТНЫХ ФОНДОВ, ФЕДЕРАЛЬНОГО БЮДЖЕТА (В ЧАСТИ ОПЕРАЦИЙ С ПОСТУПЛЕНИЯМИ, ЯВЛЯЮЩИМИСЯ ИСТОЧНИКАМИ ФОРМИРОВАНИЯ ДОХОДОВ БЮДЖЕТОВ БЮДЖЕТНОЙ СИСТЕМЫ РОССИЙСКОЙ ФЕДЕРАЦИИ, И НАЛИЧНЫМИ ДЕНЕЖНЫМИ СРЕДСТВАМИ), ОПЕРАЦИЙ СО СРЕДСТВАМИ ГОСУДАРСТВЕННЫХ (МУНИЦИПАЛЬНЫХ) БЮДЖЕТНЫХ, АВТОНОМНЫХ УЧРЕЖДЕНИЙ И ИНЫХ ЮРИДИЧЕСКИХ ЛИЦ»</a:t>
            </a:r>
          </a:p>
        </p:txBody>
      </p:sp>
      <p:sp>
        <p:nvSpPr>
          <p:cNvPr id="18" name="Прямоугольник 17"/>
          <p:cNvSpPr/>
          <p:nvPr/>
        </p:nvSpPr>
        <p:spPr>
          <a:xfrm rot="10800000" flipV="1">
            <a:off x="2943185" y="1702873"/>
            <a:ext cx="2362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«ОПЕРАЦИИ ПО КАЗНАЧЕЙСКОМУ ОБСЛУЖИВАНИЮ ИСПОЛНЕНИЯ ФЕДЕРАЛЬНОГО БЮДЖЕТА»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654301" y="593725"/>
            <a:ext cx="2816282" cy="10287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654302" y="1676611"/>
            <a:ext cx="2816282" cy="40301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697700" y="2384425"/>
            <a:ext cx="28829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«ОПЕРАЦИИ ПО УПРАВЛЕНИЮ СРЕДСТВАМИ ЕДИНОГО КАЗНАЧЕЙСКОГО СЧЕТА»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654302" y="2228104"/>
            <a:ext cx="2816281" cy="4293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Левая фигурная скобка 22"/>
          <p:cNvSpPr/>
          <p:nvPr/>
        </p:nvSpPr>
        <p:spPr>
          <a:xfrm>
            <a:off x="2273300" y="593724"/>
            <a:ext cx="286836" cy="20676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123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11500" y="78818"/>
            <a:ext cx="2590800" cy="318525"/>
          </a:xfrm>
          <a:prstGeom prst="roundRect">
            <a:avLst>
              <a:gd name="adj" fmla="val 20654"/>
            </a:avLst>
          </a:prstGeom>
          <a:solidFill>
            <a:srgbClr val="FCFCFC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 правовая база. Казначейский 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с 01.01.2021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41450" y="708025"/>
            <a:ext cx="28892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8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Приказ МФ РФ  от 01.12.2010 № 157н</a:t>
            </a:r>
          </a:p>
          <a:p>
            <a:pPr algn="ctr" eaLnBrk="0" hangingPunct="0"/>
            <a:r>
              <a:rPr lang="ru-RU" sz="800" i="1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(с 01.01.2021)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6250" y="1059636"/>
            <a:ext cx="484505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Дополнена перечнем счетов и порядком их применения для отражения операций по управлению остатками средств на едином казначейском счете: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 использовании финансовых инструментов при размещении  средств ЕКС (депозиты, </a:t>
            </a:r>
            <a:r>
              <a:rPr lang="ru-RU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репо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своп);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расчеты между органами Федерального казначейства при осуществлении операций со средствами ЕКС, не относящихся к     операциям по казначейскому обслуживанию исполнения бюджетов, казначейскому обслуживанию операций бюджетных, автономных учреждений и иных организаций, не являющихся участниками бюджетного процесса; 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расчеты по операциям со средствами ЕКС до выяснения их принадлежности</a:t>
            </a: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Вводится код вида финансового обеспечения</a:t>
            </a:r>
            <a:r>
              <a:rPr lang="ru-RU" sz="800" dirty="0"/>
              <a:t> «0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 управление средствами ЕКС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44700" y="631825"/>
            <a:ext cx="1828800" cy="4278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900" y="1165225"/>
            <a:ext cx="312696" cy="245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900" y="2237923"/>
            <a:ext cx="312696" cy="245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0400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22076" y="70444"/>
            <a:ext cx="2504024" cy="357549"/>
          </a:xfrm>
          <a:prstGeom prst="roundRect">
            <a:avLst>
              <a:gd name="adj" fmla="val 20654"/>
            </a:avLst>
          </a:prstGeom>
          <a:solidFill>
            <a:srgbClr val="FCFCFC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altLang="ru-RU" sz="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alt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представление казначейской отчетности за отчетные периоды</a:t>
            </a:r>
            <a:r>
              <a:rPr lang="en-US" alt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alt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начиная </a:t>
            </a:r>
            <a:r>
              <a:rPr lang="ru-RU" altLang="ru-RU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2021 </a:t>
            </a:r>
            <a:r>
              <a:rPr lang="ru-RU" alt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</a:p>
          <a:p>
            <a:pPr algn="ctr"/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873500" y="788473"/>
            <a:ext cx="9144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68300" y="633322"/>
            <a:ext cx="28829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/>
            <a:r>
              <a:rPr lang="ru-RU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Отчетность по операциям системы казначейских платежей (казначейская отчетность)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1484" y="1117082"/>
            <a:ext cx="28829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Баланс операций в системе казначейских платежей (ф. 0503195)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2599" y="1504518"/>
            <a:ext cx="27686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Отчет о движении денежных средств в системе казначейских платежей (ф. 0503196)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2863" y="1884325"/>
            <a:ext cx="29769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Отчет об управлении остатками на едином казначейском счете (ф. 0503197)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76250" y="2266896"/>
            <a:ext cx="28638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Пояснительная записка к Балансу операций в системе казначейских платежей (ф. 0503198)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21483" y="2621908"/>
            <a:ext cx="27413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Оперативный баланс операций в системе казначейских платежей (ф. 0531377)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4015" y="595124"/>
            <a:ext cx="2882900" cy="3866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511300" y="1301748"/>
            <a:ext cx="13716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82599" y="1117352"/>
            <a:ext cx="2764315" cy="3206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76251" y="1525371"/>
            <a:ext cx="2770664" cy="3276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476251" y="1927225"/>
            <a:ext cx="2790496" cy="2889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476251" y="2266897"/>
            <a:ext cx="2770663" cy="3874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476250" y="2689225"/>
            <a:ext cx="277495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873499" y="708025"/>
            <a:ext cx="16541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установленные приказом Минфина России от 30.06.2020 </a:t>
            </a:r>
          </a:p>
          <a:p>
            <a:pPr algn="ctr" eaLnBrk="0" hangingPunct="0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126н «Об утверждении федерального стандарта бухгалтерского учета государственных финансов «Отчетность по операциям системы казначейских платежей»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721099" y="2636228"/>
            <a:ext cx="180653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форма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установленная Федеральным казначейством</a:t>
            </a:r>
          </a:p>
        </p:txBody>
      </p:sp>
      <p:sp>
        <p:nvSpPr>
          <p:cNvPr id="34" name="Левая фигурная скобка 33"/>
          <p:cNvSpPr/>
          <p:nvPr/>
        </p:nvSpPr>
        <p:spPr>
          <a:xfrm rot="10800000">
            <a:off x="3595185" y="590160"/>
            <a:ext cx="223070" cy="2021011"/>
          </a:xfrm>
          <a:prstGeom prst="leftBrace">
            <a:avLst>
              <a:gd name="adj1" fmla="val 210053"/>
              <a:gd name="adj2" fmla="val 49963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/>
            <a:endParaRPr lang="ru-RU"/>
          </a:p>
        </p:txBody>
      </p:sp>
      <p:sp>
        <p:nvSpPr>
          <p:cNvPr id="35" name="Левая фигурная скобка 34"/>
          <p:cNvSpPr/>
          <p:nvPr/>
        </p:nvSpPr>
        <p:spPr>
          <a:xfrm rot="10800000">
            <a:off x="3587351" y="2689224"/>
            <a:ext cx="133746" cy="427910"/>
          </a:xfrm>
          <a:prstGeom prst="leftBrace">
            <a:avLst>
              <a:gd name="adj1" fmla="val 71637"/>
              <a:gd name="adj2" fmla="val 50192"/>
            </a:avLst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724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22076" y="70444"/>
            <a:ext cx="2504024" cy="357549"/>
          </a:xfrm>
          <a:prstGeom prst="roundRect">
            <a:avLst>
              <a:gd name="adj" fmla="val 20654"/>
            </a:avLst>
          </a:prstGeom>
          <a:solidFill>
            <a:srgbClr val="FCFCFC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altLang="ru-RU" sz="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alt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представление казначейской отчетности за отчетные периоды</a:t>
            </a:r>
            <a:r>
              <a:rPr lang="en-US" alt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alt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начиная </a:t>
            </a:r>
            <a:r>
              <a:rPr lang="ru-RU" altLang="ru-RU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2021 </a:t>
            </a:r>
            <a:r>
              <a:rPr lang="ru-RU" alt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</a:p>
          <a:p>
            <a:pPr algn="ctr"/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511300" y="1301748"/>
            <a:ext cx="13716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96900" y="745262"/>
            <a:ext cx="5105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формирования бюджетной (бухгалтерской) отчетности </a:t>
            </a:r>
          </a:p>
          <a:p>
            <a:pPr algn="ctr" eaLnBrk="0" hangingPunct="0">
              <a:defRPr/>
            </a:pPr>
            <a:r>
              <a:rPr lang="ru-RU" sz="800" b="1" dirty="0" err="1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ПУиО</a:t>
            </a:r>
            <a:r>
              <a:rPr lang="ru-RU" sz="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ГИИС «Электронный бюджет»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60441" y="999799"/>
            <a:ext cx="334645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Казначейская отчетность ТОФК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представляемая 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МОУ ФК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96900" y="622151"/>
            <a:ext cx="4876800" cy="56045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65042" y="1924645"/>
            <a:ext cx="12406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Казначейская отчетность ТОФК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376815" y="1968611"/>
            <a:ext cx="1219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Казначейская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отчетность ТОФК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31271" y="1853550"/>
            <a:ext cx="1274388" cy="105199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373756" y="1780590"/>
            <a:ext cx="1295400" cy="108833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13851" y="2368721"/>
            <a:ext cx="11429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800" b="1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Открытый </a:t>
            </a:r>
            <a:r>
              <a:rPr lang="ru-RU" sz="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контур </a:t>
            </a:r>
          </a:p>
          <a:p>
            <a:pPr algn="ctr" eaLnBrk="0" hangingPunct="0">
              <a:defRPr/>
            </a:pPr>
            <a:r>
              <a:rPr lang="ru-RU" sz="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 «АСФК</a:t>
            </a:r>
            <a:r>
              <a:rPr lang="ru-RU" sz="800" b="1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Предварительный</a:t>
            </a:r>
            <a:endParaRPr lang="ru-RU" sz="8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345459" y="2366551"/>
            <a:ext cx="135199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800" b="1" dirty="0" err="1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ПУиО</a:t>
            </a:r>
            <a:r>
              <a:rPr lang="ru-RU" sz="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ГИИС </a:t>
            </a:r>
            <a:r>
              <a:rPr lang="ru-RU" sz="800" b="1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</a:t>
            </a:r>
            <a:r>
              <a:rPr lang="ru-RU" sz="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»</a:t>
            </a:r>
            <a:r>
              <a:rPr lang="en-US" sz="800" b="1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Предварительный</a:t>
            </a:r>
          </a:p>
          <a:p>
            <a:pPr algn="ctr" eaLnBrk="0" hangingPunct="0">
              <a:defRPr/>
            </a:pPr>
            <a:r>
              <a:rPr lang="ru-RU" b="1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4178300" y="1622425"/>
            <a:ext cx="0" cy="608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Скругленный прямоугольник 4"/>
          <p:cNvSpPr/>
          <p:nvPr/>
        </p:nvSpPr>
        <p:spPr>
          <a:xfrm>
            <a:off x="2197100" y="1506115"/>
            <a:ext cx="1676399" cy="8186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20900" y="1323179"/>
            <a:ext cx="17525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endParaRPr lang="en-US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hangingPunct="0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Казначейская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отчетность ТОФК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501900" y="1815406"/>
            <a:ext cx="13715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800" b="1" dirty="0" err="1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ПУиО</a:t>
            </a:r>
            <a:r>
              <a:rPr lang="ru-RU" sz="800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ГИИС «Электронный бюджет </a:t>
            </a:r>
            <a:r>
              <a:rPr lang="ru-RU" sz="800" b="1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Первичный</a:t>
            </a:r>
            <a:r>
              <a:rPr lang="en-US" sz="800" b="1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b="1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800" b="1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Прямая со стрелкой 27"/>
          <p:cNvCxnSpPr>
            <a:endCxn id="5" idx="1"/>
          </p:cNvCxnSpPr>
          <p:nvPr/>
        </p:nvCxnSpPr>
        <p:spPr>
          <a:xfrm flipV="1">
            <a:off x="1587500" y="1915435"/>
            <a:ext cx="609600" cy="92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endCxn id="5" idx="3"/>
          </p:cNvCxnSpPr>
          <p:nvPr/>
        </p:nvCxnSpPr>
        <p:spPr>
          <a:xfrm flipH="1" flipV="1">
            <a:off x="3873499" y="1915435"/>
            <a:ext cx="503316" cy="92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Стрелка вверх 40"/>
          <p:cNvSpPr/>
          <p:nvPr/>
        </p:nvSpPr>
        <p:spPr>
          <a:xfrm>
            <a:off x="2754883" y="1182609"/>
            <a:ext cx="484632" cy="32350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885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2544</TotalTime>
  <Words>715</Words>
  <Application>Microsoft Office PowerPoint</Application>
  <PresentationFormat>Произвольный</PresentationFormat>
  <Paragraphs>61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Times New Roman</vt:lpstr>
      <vt:lpstr>Calibri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obu14</cp:lastModifiedBy>
  <cp:revision>299</cp:revision>
  <dcterms:created xsi:type="dcterms:W3CDTF">2019-07-31T16:47:50Z</dcterms:created>
  <dcterms:modified xsi:type="dcterms:W3CDTF">2021-10-29T04:54:00Z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